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59" r:id="rId6"/>
    <p:sldId id="257" r:id="rId7"/>
    <p:sldId id="260" r:id="rId8"/>
    <p:sldId id="310" r:id="rId9"/>
    <p:sldId id="311" r:id="rId10"/>
    <p:sldId id="312" r:id="rId11"/>
    <p:sldId id="264" r:id="rId12"/>
    <p:sldId id="313" r:id="rId13"/>
    <p:sldId id="265" r:id="rId14"/>
    <p:sldId id="266" r:id="rId15"/>
    <p:sldId id="270" r:id="rId16"/>
    <p:sldId id="262" r:id="rId17"/>
    <p:sldId id="300" r:id="rId18"/>
    <p:sldId id="263" r:id="rId19"/>
    <p:sldId id="322" r:id="rId20"/>
    <p:sldId id="323" r:id="rId21"/>
    <p:sldId id="301" r:id="rId22"/>
    <p:sldId id="320" r:id="rId23"/>
    <p:sldId id="319" r:id="rId24"/>
    <p:sldId id="276" r:id="rId25"/>
    <p:sldId id="277" r:id="rId26"/>
    <p:sldId id="278"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4F59"/>
    <a:srgbClr val="13313B"/>
    <a:srgbClr val="0C6E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0"/>
    <p:restoredTop sz="94628"/>
  </p:normalViewPr>
  <p:slideViewPr>
    <p:cSldViewPr snapToGrid="0">
      <p:cViewPr varScale="1">
        <p:scale>
          <a:sx n="115" d="100"/>
          <a:sy n="115" d="100"/>
        </p:scale>
        <p:origin x="21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A7D295-D165-4588-8CD9-90C051F659C2}"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4627786D-7EAA-4429-99EC-DEA461660F3C}">
      <dgm:prSet/>
      <dgm:spPr/>
      <dgm:t>
        <a:bodyPr/>
        <a:lstStyle/>
        <a:p>
          <a:r>
            <a:rPr lang="en-US">
              <a:solidFill>
                <a:srgbClr val="184F59"/>
              </a:solidFill>
              <a:latin typeface="Book Antiqua"/>
            </a:rPr>
            <a:t>A function is </a:t>
          </a:r>
          <a:r>
            <a:rPr lang="en-US" b="1">
              <a:solidFill>
                <a:srgbClr val="184F59"/>
              </a:solidFill>
              <a:latin typeface="Book Antiqua"/>
            </a:rPr>
            <a:t>a set of instructions</a:t>
          </a:r>
          <a:r>
            <a:rPr lang="en-US">
              <a:solidFill>
                <a:srgbClr val="184F59"/>
              </a:solidFill>
              <a:latin typeface="Book Antiqua"/>
            </a:rPr>
            <a:t> that performs a specific task. It takes inputs, performs a series of actions on them, and produces an output.</a:t>
          </a:r>
        </a:p>
      </dgm:t>
    </dgm:pt>
    <dgm:pt modelId="{9D38166B-BB25-4C58-B96D-C68D2380AAE1}" type="parTrans" cxnId="{FA3C2C6C-9219-4EBC-8539-31E1877DC758}">
      <dgm:prSet/>
      <dgm:spPr/>
      <dgm:t>
        <a:bodyPr/>
        <a:lstStyle/>
        <a:p>
          <a:endParaRPr lang="en-US"/>
        </a:p>
      </dgm:t>
    </dgm:pt>
    <dgm:pt modelId="{0E046177-4A7D-428A-A8B0-33743DF05DB4}" type="sibTrans" cxnId="{FA3C2C6C-9219-4EBC-8539-31E1877DC758}">
      <dgm:prSet/>
      <dgm:spPr/>
      <dgm:t>
        <a:bodyPr/>
        <a:lstStyle/>
        <a:p>
          <a:endParaRPr lang="en-US"/>
        </a:p>
      </dgm:t>
    </dgm:pt>
    <dgm:pt modelId="{6927AF15-70A8-4182-A111-C08B4B678E45}">
      <dgm:prSet/>
      <dgm:spPr/>
      <dgm:t>
        <a:bodyPr/>
        <a:lstStyle/>
        <a:p>
          <a:pPr rtl="0"/>
          <a:r>
            <a:rPr lang="en-US">
              <a:solidFill>
                <a:srgbClr val="184F59"/>
              </a:solidFill>
              <a:latin typeface="Book Antiqua"/>
            </a:rPr>
            <a:t>Example of a function: </a:t>
          </a:r>
          <a:r>
            <a:rPr lang="en-US" b="1">
              <a:solidFill>
                <a:srgbClr val="184F59"/>
              </a:solidFill>
              <a:latin typeface="Book Antiqua"/>
            </a:rPr>
            <a:t>multiply(x, y)</a:t>
          </a:r>
          <a:r>
            <a:rPr lang="en-US">
              <a:solidFill>
                <a:srgbClr val="184F59"/>
              </a:solidFill>
              <a:latin typeface="Book Antiqua"/>
            </a:rPr>
            <a:t>. </a:t>
          </a:r>
          <a:r>
            <a:rPr lang="en-US" i="0">
              <a:solidFill>
                <a:srgbClr val="184F59"/>
              </a:solidFill>
              <a:latin typeface="Book Antiqua"/>
            </a:rPr>
            <a:t>This function takes two inputs, </a:t>
          </a:r>
          <a:r>
            <a:rPr lang="en-US" b="1" i="0">
              <a:solidFill>
                <a:srgbClr val="184F59"/>
              </a:solidFill>
              <a:latin typeface="Book Antiqua"/>
            </a:rPr>
            <a:t>x</a:t>
          </a:r>
          <a:r>
            <a:rPr lang="en-US" i="0">
              <a:solidFill>
                <a:srgbClr val="184F59"/>
              </a:solidFill>
              <a:latin typeface="Book Antiqua"/>
            </a:rPr>
            <a:t> and </a:t>
          </a:r>
          <a:r>
            <a:rPr lang="en-US" b="1" i="0">
              <a:solidFill>
                <a:srgbClr val="184F59"/>
              </a:solidFill>
              <a:latin typeface="Book Antiqua"/>
            </a:rPr>
            <a:t>y</a:t>
          </a:r>
          <a:r>
            <a:rPr lang="en-US" i="0">
              <a:solidFill>
                <a:srgbClr val="184F59"/>
              </a:solidFill>
              <a:latin typeface="Book Antiqua"/>
            </a:rPr>
            <a:t>, multiplies them together, and returns the product.</a:t>
          </a:r>
        </a:p>
      </dgm:t>
    </dgm:pt>
    <dgm:pt modelId="{8497288F-5E24-48D1-B9DE-55E3A46F0FF1}" type="parTrans" cxnId="{DD73EBCC-512F-48F3-A8AC-5BB9F59D0DF9}">
      <dgm:prSet/>
      <dgm:spPr/>
      <dgm:t>
        <a:bodyPr/>
        <a:lstStyle/>
        <a:p>
          <a:endParaRPr lang="en-US"/>
        </a:p>
      </dgm:t>
    </dgm:pt>
    <dgm:pt modelId="{327FA360-3ABA-4B6A-9172-0320006250B1}" type="sibTrans" cxnId="{DD73EBCC-512F-48F3-A8AC-5BB9F59D0DF9}">
      <dgm:prSet/>
      <dgm:spPr/>
      <dgm:t>
        <a:bodyPr/>
        <a:lstStyle/>
        <a:p>
          <a:endParaRPr lang="en-US"/>
        </a:p>
      </dgm:t>
    </dgm:pt>
    <dgm:pt modelId="{BC8765F3-6F20-4822-940D-08C6449D6566}">
      <dgm:prSet/>
      <dgm:spPr/>
      <dgm:t>
        <a:bodyPr/>
        <a:lstStyle/>
        <a:p>
          <a:pPr rtl="0"/>
          <a:r>
            <a:rPr lang="en-US">
              <a:solidFill>
                <a:srgbClr val="184F59"/>
              </a:solidFill>
              <a:latin typeface="Book Antiqua"/>
            </a:rPr>
            <a:t>Functions are useful in programming to create a </a:t>
          </a:r>
          <a:r>
            <a:rPr lang="en-US" b="1">
              <a:solidFill>
                <a:srgbClr val="184F59"/>
              </a:solidFill>
              <a:latin typeface="Book Antiqua"/>
            </a:rPr>
            <a:t>cleaner-looking</a:t>
          </a:r>
          <a:r>
            <a:rPr lang="en-US">
              <a:solidFill>
                <a:srgbClr val="184F59"/>
              </a:solidFill>
              <a:latin typeface="Book Antiqua"/>
            </a:rPr>
            <a:t> program and to </a:t>
          </a:r>
          <a:r>
            <a:rPr lang="en-US" b="1">
              <a:solidFill>
                <a:srgbClr val="184F59"/>
              </a:solidFill>
              <a:latin typeface="Book Antiqua"/>
            </a:rPr>
            <a:t>save you time</a:t>
          </a:r>
          <a:r>
            <a:rPr lang="en-US">
              <a:solidFill>
                <a:srgbClr val="184F59"/>
              </a:solidFill>
              <a:latin typeface="Book Antiqua"/>
            </a:rPr>
            <a:t>. </a:t>
          </a:r>
        </a:p>
      </dgm:t>
    </dgm:pt>
    <dgm:pt modelId="{3AEE1989-5BBE-409A-9226-A2DEE75553BA}" type="parTrans" cxnId="{F849EB4C-A4EA-4EF6-B626-2586A88ED037}">
      <dgm:prSet/>
      <dgm:spPr/>
      <dgm:t>
        <a:bodyPr/>
        <a:lstStyle/>
        <a:p>
          <a:endParaRPr lang="en-US"/>
        </a:p>
      </dgm:t>
    </dgm:pt>
    <dgm:pt modelId="{4B87638E-2370-4BE5-9C39-667D4E2E2C4A}" type="sibTrans" cxnId="{F849EB4C-A4EA-4EF6-B626-2586A88ED037}">
      <dgm:prSet/>
      <dgm:spPr/>
      <dgm:t>
        <a:bodyPr/>
        <a:lstStyle/>
        <a:p>
          <a:endParaRPr lang="en-US"/>
        </a:p>
      </dgm:t>
    </dgm:pt>
    <dgm:pt modelId="{12ECAD83-7350-41E0-BA4F-CB501921EB6B}" type="pres">
      <dgm:prSet presAssocID="{B0A7D295-D165-4588-8CD9-90C051F659C2}" presName="vert0" presStyleCnt="0">
        <dgm:presLayoutVars>
          <dgm:dir/>
          <dgm:animOne val="branch"/>
          <dgm:animLvl val="lvl"/>
        </dgm:presLayoutVars>
      </dgm:prSet>
      <dgm:spPr/>
    </dgm:pt>
    <dgm:pt modelId="{5F36FAEA-5280-441F-A474-4DFC024E0ABB}" type="pres">
      <dgm:prSet presAssocID="{4627786D-7EAA-4429-99EC-DEA461660F3C}" presName="thickLine" presStyleLbl="alignNode1" presStyleIdx="0" presStyleCnt="3"/>
      <dgm:spPr/>
    </dgm:pt>
    <dgm:pt modelId="{6D5602EC-A61C-4D00-B71E-DA3F6BE02FB9}" type="pres">
      <dgm:prSet presAssocID="{4627786D-7EAA-4429-99EC-DEA461660F3C}" presName="horz1" presStyleCnt="0"/>
      <dgm:spPr/>
    </dgm:pt>
    <dgm:pt modelId="{74CFA508-02C6-41C0-91F2-4EB65806246F}" type="pres">
      <dgm:prSet presAssocID="{4627786D-7EAA-4429-99EC-DEA461660F3C}" presName="tx1" presStyleLbl="revTx" presStyleIdx="0" presStyleCnt="3"/>
      <dgm:spPr/>
    </dgm:pt>
    <dgm:pt modelId="{4C76239C-9A2B-41AB-808E-73D06FAA0878}" type="pres">
      <dgm:prSet presAssocID="{4627786D-7EAA-4429-99EC-DEA461660F3C}" presName="vert1" presStyleCnt="0"/>
      <dgm:spPr/>
    </dgm:pt>
    <dgm:pt modelId="{B736898F-AC1E-484B-95FB-C614EDABD2A1}" type="pres">
      <dgm:prSet presAssocID="{6927AF15-70A8-4182-A111-C08B4B678E45}" presName="thickLine" presStyleLbl="alignNode1" presStyleIdx="1" presStyleCnt="3"/>
      <dgm:spPr/>
    </dgm:pt>
    <dgm:pt modelId="{F9628FB9-63FD-4F4E-AE64-C8A18267FDD5}" type="pres">
      <dgm:prSet presAssocID="{6927AF15-70A8-4182-A111-C08B4B678E45}" presName="horz1" presStyleCnt="0"/>
      <dgm:spPr/>
    </dgm:pt>
    <dgm:pt modelId="{5642FC31-A3D0-4973-AC15-F31F90D76F44}" type="pres">
      <dgm:prSet presAssocID="{6927AF15-70A8-4182-A111-C08B4B678E45}" presName="tx1" presStyleLbl="revTx" presStyleIdx="1" presStyleCnt="3"/>
      <dgm:spPr/>
    </dgm:pt>
    <dgm:pt modelId="{1AC332BC-FD50-4600-884B-404601715C44}" type="pres">
      <dgm:prSet presAssocID="{6927AF15-70A8-4182-A111-C08B4B678E45}" presName="vert1" presStyleCnt="0"/>
      <dgm:spPr/>
    </dgm:pt>
    <dgm:pt modelId="{5B9A92D7-A891-440F-9626-5C5194136939}" type="pres">
      <dgm:prSet presAssocID="{BC8765F3-6F20-4822-940D-08C6449D6566}" presName="thickLine" presStyleLbl="alignNode1" presStyleIdx="2" presStyleCnt="3"/>
      <dgm:spPr/>
    </dgm:pt>
    <dgm:pt modelId="{5B54E4D9-F5E6-45AB-87F8-8B60BA8DC5D6}" type="pres">
      <dgm:prSet presAssocID="{BC8765F3-6F20-4822-940D-08C6449D6566}" presName="horz1" presStyleCnt="0"/>
      <dgm:spPr/>
    </dgm:pt>
    <dgm:pt modelId="{49B5BE53-2CA0-415A-80A9-C3D69125B9A7}" type="pres">
      <dgm:prSet presAssocID="{BC8765F3-6F20-4822-940D-08C6449D6566}" presName="tx1" presStyleLbl="revTx" presStyleIdx="2" presStyleCnt="3"/>
      <dgm:spPr/>
    </dgm:pt>
    <dgm:pt modelId="{72B09153-15FE-4277-8C99-368A1CAF8C7E}" type="pres">
      <dgm:prSet presAssocID="{BC8765F3-6F20-4822-940D-08C6449D6566}" presName="vert1" presStyleCnt="0"/>
      <dgm:spPr/>
    </dgm:pt>
  </dgm:ptLst>
  <dgm:cxnLst>
    <dgm:cxn modelId="{CFC4F21F-3350-4BDE-B2DA-84EBFEC698E6}" type="presOf" srcId="{6927AF15-70A8-4182-A111-C08B4B678E45}" destId="{5642FC31-A3D0-4973-AC15-F31F90D76F44}" srcOrd="0" destOrd="0" presId="urn:microsoft.com/office/officeart/2008/layout/LinedList"/>
    <dgm:cxn modelId="{83E21C2E-D44E-4FBB-BA2A-8E3DFE339684}" type="presOf" srcId="{B0A7D295-D165-4588-8CD9-90C051F659C2}" destId="{12ECAD83-7350-41E0-BA4F-CB501921EB6B}" srcOrd="0" destOrd="0" presId="urn:microsoft.com/office/officeart/2008/layout/LinedList"/>
    <dgm:cxn modelId="{F849EB4C-A4EA-4EF6-B626-2586A88ED037}" srcId="{B0A7D295-D165-4588-8CD9-90C051F659C2}" destId="{BC8765F3-6F20-4822-940D-08C6449D6566}" srcOrd="2" destOrd="0" parTransId="{3AEE1989-5BBE-409A-9226-A2DEE75553BA}" sibTransId="{4B87638E-2370-4BE5-9C39-667D4E2E2C4A}"/>
    <dgm:cxn modelId="{FA3C2C6C-9219-4EBC-8539-31E1877DC758}" srcId="{B0A7D295-D165-4588-8CD9-90C051F659C2}" destId="{4627786D-7EAA-4429-99EC-DEA461660F3C}" srcOrd="0" destOrd="0" parTransId="{9D38166B-BB25-4C58-B96D-C68D2380AAE1}" sibTransId="{0E046177-4A7D-428A-A8B0-33743DF05DB4}"/>
    <dgm:cxn modelId="{E2B5739C-2950-4175-BDF8-375203F74E2A}" type="presOf" srcId="{4627786D-7EAA-4429-99EC-DEA461660F3C}" destId="{74CFA508-02C6-41C0-91F2-4EB65806246F}" srcOrd="0" destOrd="0" presId="urn:microsoft.com/office/officeart/2008/layout/LinedList"/>
    <dgm:cxn modelId="{DD73EBCC-512F-48F3-A8AC-5BB9F59D0DF9}" srcId="{B0A7D295-D165-4588-8CD9-90C051F659C2}" destId="{6927AF15-70A8-4182-A111-C08B4B678E45}" srcOrd="1" destOrd="0" parTransId="{8497288F-5E24-48D1-B9DE-55E3A46F0FF1}" sibTransId="{327FA360-3ABA-4B6A-9172-0320006250B1}"/>
    <dgm:cxn modelId="{44002ED3-A60D-4178-8662-E9EF8AE78A09}" type="presOf" srcId="{BC8765F3-6F20-4822-940D-08C6449D6566}" destId="{49B5BE53-2CA0-415A-80A9-C3D69125B9A7}" srcOrd="0" destOrd="0" presId="urn:microsoft.com/office/officeart/2008/layout/LinedList"/>
    <dgm:cxn modelId="{DD54B78E-368B-40EA-9792-9B8F3DA2E133}" type="presParOf" srcId="{12ECAD83-7350-41E0-BA4F-CB501921EB6B}" destId="{5F36FAEA-5280-441F-A474-4DFC024E0ABB}" srcOrd="0" destOrd="0" presId="urn:microsoft.com/office/officeart/2008/layout/LinedList"/>
    <dgm:cxn modelId="{A1C45B7D-44BB-424E-BD7C-FEA722675B92}" type="presParOf" srcId="{12ECAD83-7350-41E0-BA4F-CB501921EB6B}" destId="{6D5602EC-A61C-4D00-B71E-DA3F6BE02FB9}" srcOrd="1" destOrd="0" presId="urn:microsoft.com/office/officeart/2008/layout/LinedList"/>
    <dgm:cxn modelId="{2C04C160-5E9A-4D90-ADF9-2A4E45CD3469}" type="presParOf" srcId="{6D5602EC-A61C-4D00-B71E-DA3F6BE02FB9}" destId="{74CFA508-02C6-41C0-91F2-4EB65806246F}" srcOrd="0" destOrd="0" presId="urn:microsoft.com/office/officeart/2008/layout/LinedList"/>
    <dgm:cxn modelId="{452EE086-D796-4273-85EC-5BF53E16F4CA}" type="presParOf" srcId="{6D5602EC-A61C-4D00-B71E-DA3F6BE02FB9}" destId="{4C76239C-9A2B-41AB-808E-73D06FAA0878}" srcOrd="1" destOrd="0" presId="urn:microsoft.com/office/officeart/2008/layout/LinedList"/>
    <dgm:cxn modelId="{21A33174-4802-49ED-847F-9FE230ED0ECE}" type="presParOf" srcId="{12ECAD83-7350-41E0-BA4F-CB501921EB6B}" destId="{B736898F-AC1E-484B-95FB-C614EDABD2A1}" srcOrd="2" destOrd="0" presId="urn:microsoft.com/office/officeart/2008/layout/LinedList"/>
    <dgm:cxn modelId="{87EF4AD2-499E-412A-9681-512A64C25ACC}" type="presParOf" srcId="{12ECAD83-7350-41E0-BA4F-CB501921EB6B}" destId="{F9628FB9-63FD-4F4E-AE64-C8A18267FDD5}" srcOrd="3" destOrd="0" presId="urn:microsoft.com/office/officeart/2008/layout/LinedList"/>
    <dgm:cxn modelId="{585C080A-E7AF-4969-84C0-D81A1B5C955C}" type="presParOf" srcId="{F9628FB9-63FD-4F4E-AE64-C8A18267FDD5}" destId="{5642FC31-A3D0-4973-AC15-F31F90D76F44}" srcOrd="0" destOrd="0" presId="urn:microsoft.com/office/officeart/2008/layout/LinedList"/>
    <dgm:cxn modelId="{A9CE38AC-4C83-495B-A6E6-2E6A4171BF03}" type="presParOf" srcId="{F9628FB9-63FD-4F4E-AE64-C8A18267FDD5}" destId="{1AC332BC-FD50-4600-884B-404601715C44}" srcOrd="1" destOrd="0" presId="urn:microsoft.com/office/officeart/2008/layout/LinedList"/>
    <dgm:cxn modelId="{65D4EE30-1C7E-4473-8915-B52C11DA352D}" type="presParOf" srcId="{12ECAD83-7350-41E0-BA4F-CB501921EB6B}" destId="{5B9A92D7-A891-440F-9626-5C5194136939}" srcOrd="4" destOrd="0" presId="urn:microsoft.com/office/officeart/2008/layout/LinedList"/>
    <dgm:cxn modelId="{2C3BB785-CAD1-4FE7-AD3D-A68DC02A6E8A}" type="presParOf" srcId="{12ECAD83-7350-41E0-BA4F-CB501921EB6B}" destId="{5B54E4D9-F5E6-45AB-87F8-8B60BA8DC5D6}" srcOrd="5" destOrd="0" presId="urn:microsoft.com/office/officeart/2008/layout/LinedList"/>
    <dgm:cxn modelId="{FB64D87A-F3A2-4E6C-A33B-026F98684C91}" type="presParOf" srcId="{5B54E4D9-F5E6-45AB-87F8-8B60BA8DC5D6}" destId="{49B5BE53-2CA0-415A-80A9-C3D69125B9A7}" srcOrd="0" destOrd="0" presId="urn:microsoft.com/office/officeart/2008/layout/LinedList"/>
    <dgm:cxn modelId="{735D54D2-30FC-4496-9E0A-E9269615088E}" type="presParOf" srcId="{5B54E4D9-F5E6-45AB-87F8-8B60BA8DC5D6}" destId="{72B09153-15FE-4277-8C99-368A1CAF8C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6FAEA-5280-441F-A474-4DFC024E0ABB}">
      <dsp:nvSpPr>
        <dsp:cNvPr id="0" name=""/>
        <dsp:cNvSpPr/>
      </dsp:nvSpPr>
      <dsp:spPr>
        <a:xfrm>
          <a:off x="0" y="2703"/>
          <a:ext cx="695969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FA508-02C6-41C0-91F2-4EB65806246F}">
      <dsp:nvSpPr>
        <dsp:cNvPr id="0" name=""/>
        <dsp:cNvSpPr/>
      </dsp:nvSpPr>
      <dsp:spPr>
        <a:xfrm>
          <a:off x="0" y="2703"/>
          <a:ext cx="6959696"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solidFill>
                <a:srgbClr val="184F59"/>
              </a:solidFill>
              <a:latin typeface="Book Antiqua"/>
            </a:rPr>
            <a:t>A function is </a:t>
          </a:r>
          <a:r>
            <a:rPr lang="en-US" sz="2800" b="1" kern="1200">
              <a:solidFill>
                <a:srgbClr val="184F59"/>
              </a:solidFill>
              <a:latin typeface="Book Antiqua"/>
            </a:rPr>
            <a:t>a set of instructions</a:t>
          </a:r>
          <a:r>
            <a:rPr lang="en-US" sz="2800" kern="1200">
              <a:solidFill>
                <a:srgbClr val="184F59"/>
              </a:solidFill>
              <a:latin typeface="Book Antiqua"/>
            </a:rPr>
            <a:t> that performs a specific task. It takes inputs, performs a series of actions on them, and produces an output.</a:t>
          </a:r>
        </a:p>
      </dsp:txBody>
      <dsp:txXfrm>
        <a:off x="0" y="2703"/>
        <a:ext cx="6959696" cy="1843578"/>
      </dsp:txXfrm>
    </dsp:sp>
    <dsp:sp modelId="{B736898F-AC1E-484B-95FB-C614EDABD2A1}">
      <dsp:nvSpPr>
        <dsp:cNvPr id="0" name=""/>
        <dsp:cNvSpPr/>
      </dsp:nvSpPr>
      <dsp:spPr>
        <a:xfrm>
          <a:off x="0" y="1846281"/>
          <a:ext cx="695969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2FC31-A3D0-4973-AC15-F31F90D76F44}">
      <dsp:nvSpPr>
        <dsp:cNvPr id="0" name=""/>
        <dsp:cNvSpPr/>
      </dsp:nvSpPr>
      <dsp:spPr>
        <a:xfrm>
          <a:off x="0" y="1846281"/>
          <a:ext cx="6959696"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184F59"/>
              </a:solidFill>
              <a:latin typeface="Book Antiqua"/>
            </a:rPr>
            <a:t>Example of a function: </a:t>
          </a:r>
          <a:r>
            <a:rPr lang="en-US" sz="2800" b="1" kern="1200">
              <a:solidFill>
                <a:srgbClr val="184F59"/>
              </a:solidFill>
              <a:latin typeface="Book Antiqua"/>
            </a:rPr>
            <a:t>multiply(x, y)</a:t>
          </a:r>
          <a:r>
            <a:rPr lang="en-US" sz="2800" kern="1200">
              <a:solidFill>
                <a:srgbClr val="184F59"/>
              </a:solidFill>
              <a:latin typeface="Book Antiqua"/>
            </a:rPr>
            <a:t>. </a:t>
          </a:r>
          <a:r>
            <a:rPr lang="en-US" sz="2800" i="0" kern="1200">
              <a:solidFill>
                <a:srgbClr val="184F59"/>
              </a:solidFill>
              <a:latin typeface="Book Antiqua"/>
            </a:rPr>
            <a:t>This function takes two inputs, </a:t>
          </a:r>
          <a:r>
            <a:rPr lang="en-US" sz="2800" b="1" i="0" kern="1200">
              <a:solidFill>
                <a:srgbClr val="184F59"/>
              </a:solidFill>
              <a:latin typeface="Book Antiqua"/>
            </a:rPr>
            <a:t>x</a:t>
          </a:r>
          <a:r>
            <a:rPr lang="en-US" sz="2800" i="0" kern="1200">
              <a:solidFill>
                <a:srgbClr val="184F59"/>
              </a:solidFill>
              <a:latin typeface="Book Antiqua"/>
            </a:rPr>
            <a:t> and </a:t>
          </a:r>
          <a:r>
            <a:rPr lang="en-US" sz="2800" b="1" i="0" kern="1200">
              <a:solidFill>
                <a:srgbClr val="184F59"/>
              </a:solidFill>
              <a:latin typeface="Book Antiqua"/>
            </a:rPr>
            <a:t>y</a:t>
          </a:r>
          <a:r>
            <a:rPr lang="en-US" sz="2800" i="0" kern="1200">
              <a:solidFill>
                <a:srgbClr val="184F59"/>
              </a:solidFill>
              <a:latin typeface="Book Antiqua"/>
            </a:rPr>
            <a:t>, multiplies them together, and returns the product.</a:t>
          </a:r>
        </a:p>
      </dsp:txBody>
      <dsp:txXfrm>
        <a:off x="0" y="1846281"/>
        <a:ext cx="6959696" cy="1843578"/>
      </dsp:txXfrm>
    </dsp:sp>
    <dsp:sp modelId="{5B9A92D7-A891-440F-9626-5C5194136939}">
      <dsp:nvSpPr>
        <dsp:cNvPr id="0" name=""/>
        <dsp:cNvSpPr/>
      </dsp:nvSpPr>
      <dsp:spPr>
        <a:xfrm>
          <a:off x="0" y="3689859"/>
          <a:ext cx="695969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B5BE53-2CA0-415A-80A9-C3D69125B9A7}">
      <dsp:nvSpPr>
        <dsp:cNvPr id="0" name=""/>
        <dsp:cNvSpPr/>
      </dsp:nvSpPr>
      <dsp:spPr>
        <a:xfrm>
          <a:off x="0" y="3689859"/>
          <a:ext cx="6959696"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solidFill>
                <a:srgbClr val="184F59"/>
              </a:solidFill>
              <a:latin typeface="Book Antiqua"/>
            </a:rPr>
            <a:t>Functions are useful in programming to create a </a:t>
          </a:r>
          <a:r>
            <a:rPr lang="en-US" sz="2800" b="1" kern="1200">
              <a:solidFill>
                <a:srgbClr val="184F59"/>
              </a:solidFill>
              <a:latin typeface="Book Antiqua"/>
            </a:rPr>
            <a:t>cleaner-looking</a:t>
          </a:r>
          <a:r>
            <a:rPr lang="en-US" sz="2800" kern="1200">
              <a:solidFill>
                <a:srgbClr val="184F59"/>
              </a:solidFill>
              <a:latin typeface="Book Antiqua"/>
            </a:rPr>
            <a:t> program and to </a:t>
          </a:r>
          <a:r>
            <a:rPr lang="en-US" sz="2800" b="1" kern="1200">
              <a:solidFill>
                <a:srgbClr val="184F59"/>
              </a:solidFill>
              <a:latin typeface="Book Antiqua"/>
            </a:rPr>
            <a:t>save you time</a:t>
          </a:r>
          <a:r>
            <a:rPr lang="en-US" sz="2800" kern="1200">
              <a:solidFill>
                <a:srgbClr val="184F59"/>
              </a:solidFill>
              <a:latin typeface="Book Antiqua"/>
            </a:rPr>
            <a:t>. </a:t>
          </a:r>
        </a:p>
      </dsp:txBody>
      <dsp:txXfrm>
        <a:off x="0" y="3689859"/>
        <a:ext cx="6959696" cy="18435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F3895-BE16-424B-A37D-5656D8C934FE}" type="datetimeFigureOut">
              <a:rPr lang="en-US" smtClean="0"/>
              <a:t>5/8/23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CEC3C8-952A-534F-BD11-BF95877B05D7}" type="slidenum">
              <a:rPr lang="en-US" smtClean="0"/>
              <a:t>‹#›</a:t>
            </a:fld>
            <a:endParaRPr lang="en-US"/>
          </a:p>
        </p:txBody>
      </p:sp>
    </p:spTree>
    <p:extLst>
      <p:ext uri="{BB962C8B-B14F-4D97-AF65-F5344CB8AC3E}">
        <p14:creationId xmlns:p14="http://schemas.microsoft.com/office/powerpoint/2010/main" val="1187222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EC3C8-952A-534F-BD11-BF95877B05D7}" type="slidenum">
              <a:rPr lang="en-US" smtClean="0"/>
              <a:t>22</a:t>
            </a:fld>
            <a:endParaRPr lang="en-US"/>
          </a:p>
        </p:txBody>
      </p:sp>
    </p:spTree>
    <p:extLst>
      <p:ext uri="{BB962C8B-B14F-4D97-AF65-F5344CB8AC3E}">
        <p14:creationId xmlns:p14="http://schemas.microsoft.com/office/powerpoint/2010/main" val="1216979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AFA2-F401-1518-8B7D-2681D84BE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5D43A2-BE34-A2BB-B628-1BF15F9E18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AB884A-1504-020F-7A9B-F09BD005AA17}"/>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6852B50E-B407-AAFA-A436-D22A8670C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ED9B8B-CFB0-01D8-A1E9-10F68FF8AC0D}"/>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798896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7BAB-7BEC-EB88-165B-02F180A9F9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CD8E21-01A6-BB40-9841-1418B13346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D6BC4-C69C-F99B-F59F-38DE9387A8D8}"/>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F2A27BA6-D32C-FD5B-51D1-EB9C40469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9AAC1-EC4D-4F60-31A4-053EC489367E}"/>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3123841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E6C64-8C50-3660-D13E-B73E1849DE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49F63C-4C51-ED8E-D960-4DEC9708BF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4B1AB-5855-0CD1-9EE8-B58800895AE8}"/>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FE3B1E2D-AECC-B954-A89F-3115D6385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F81F2-8FD9-0B92-9BD3-7FA9F4AA2B99}"/>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201849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B74D-33E3-DB5B-7A21-FBF198E4A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D6F32-C179-7E52-5003-128470308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1017E-236F-0596-BA1C-EB87A6DFA630}"/>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99483DB0-8238-B09F-3F60-0CDF5329E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DCC66-13E9-39B0-DB0F-3136115F1CB9}"/>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118839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14DD-060C-D81F-9EC3-A9E897659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9D7B62-FF47-9CFD-1F26-552A77E2F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472E27-23CB-4478-B857-0B90A4DF54C9}"/>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CD9F2BC1-561D-2A53-10D1-B1E1E041F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0586-D0C3-9601-E69E-03266D010CB7}"/>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2372701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70D-ED5B-9402-09E7-A797BB7ED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CA803-D00D-6347-B00A-20967C2BAE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03CF31-EDFE-76DA-2AF7-15F6CAD3CF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A926AE-7E2A-549E-5C3E-198121A6CAD5}"/>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6" name="Footer Placeholder 5">
            <a:extLst>
              <a:ext uri="{FF2B5EF4-FFF2-40B4-BE49-F238E27FC236}">
                <a16:creationId xmlns:a16="http://schemas.microsoft.com/office/drawing/2014/main" id="{AEE53D96-710D-5EE7-67E2-F06EA7EB3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4230F4-5C8A-5674-174A-B45EB8F5EBAB}"/>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3979580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DE2F-B1BA-5818-FBDA-FB741F0888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002A35-6CF1-0CDE-CBC1-D38D522CD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15BFE8-CFE2-A314-8F6E-23BDAE376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F27696-4148-8709-AD6D-54A82C75B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3DD1F-AB84-9E40-7A4A-F17D3227B0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BB5730-0500-4B2B-3A0C-4663F358F1B7}"/>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8" name="Footer Placeholder 7">
            <a:extLst>
              <a:ext uri="{FF2B5EF4-FFF2-40B4-BE49-F238E27FC236}">
                <a16:creationId xmlns:a16="http://schemas.microsoft.com/office/drawing/2014/main" id="{DCF85AF8-A4A0-AF03-AD09-52097315AC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7C1677-A7A5-B917-4368-ECFDD03BFA95}"/>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3686283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BB68-C33F-BD27-00CA-A8124B2E1A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6E1504-E7E2-DF8B-D941-1DFDB384B43C}"/>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4" name="Footer Placeholder 3">
            <a:extLst>
              <a:ext uri="{FF2B5EF4-FFF2-40B4-BE49-F238E27FC236}">
                <a16:creationId xmlns:a16="http://schemas.microsoft.com/office/drawing/2014/main" id="{F71FE8BB-95F6-F06E-15FC-ED8E8982BE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88CFD5-5293-9517-07E6-033A6F594C70}"/>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1664754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3EBC3-5C40-4BAA-8AF7-D900FFDEB36C}"/>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3" name="Footer Placeholder 2">
            <a:extLst>
              <a:ext uri="{FF2B5EF4-FFF2-40B4-BE49-F238E27FC236}">
                <a16:creationId xmlns:a16="http://schemas.microsoft.com/office/drawing/2014/main" id="{F3B8A601-B8AE-1626-45E5-681FEFF379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AB6AE7-E66A-07C1-9719-FDCC73C185DC}"/>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147175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14AC-B779-45A6-F4DB-AD7A87F79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39A049-8FAE-3A82-8303-816478A728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994B14-6EB7-C46A-07D0-28116F852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289F3-08B6-59FD-BE9F-7E4DA63E93CE}"/>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6" name="Footer Placeholder 5">
            <a:extLst>
              <a:ext uri="{FF2B5EF4-FFF2-40B4-BE49-F238E27FC236}">
                <a16:creationId xmlns:a16="http://schemas.microsoft.com/office/drawing/2014/main" id="{EFC2B4D7-A860-A081-5106-952657DBC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3CDB8-24FA-97CB-8939-82555FEE2CF1}"/>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161818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CE1C-0E57-BEFD-2B7C-4F27D97FF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37514-A355-106D-A9F4-73DF56B84C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D3F575-9C46-8E36-996D-AC6AAEB6C4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B7EEBE-3F2D-F66A-F2B6-9261F316E6F6}"/>
              </a:ext>
            </a:extLst>
          </p:cNvPr>
          <p:cNvSpPr>
            <a:spLocks noGrp="1"/>
          </p:cNvSpPr>
          <p:nvPr>
            <p:ph type="dt" sz="half" idx="10"/>
          </p:nvPr>
        </p:nvSpPr>
        <p:spPr/>
        <p:txBody>
          <a:bodyPr/>
          <a:lstStyle/>
          <a:p>
            <a:fld id="{90A0014A-BAC0-4CE5-B053-C3166A0842BC}" type="datetimeFigureOut">
              <a:rPr lang="en-US" smtClean="0"/>
              <a:t>5/8/23</a:t>
            </a:fld>
            <a:endParaRPr lang="en-US"/>
          </a:p>
        </p:txBody>
      </p:sp>
      <p:sp>
        <p:nvSpPr>
          <p:cNvPr id="6" name="Footer Placeholder 5">
            <a:extLst>
              <a:ext uri="{FF2B5EF4-FFF2-40B4-BE49-F238E27FC236}">
                <a16:creationId xmlns:a16="http://schemas.microsoft.com/office/drawing/2014/main" id="{F3EAE331-3AD0-51EF-AEBB-E547CBE3C6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364C8-F122-296B-EF84-D2CD808413BB}"/>
              </a:ext>
            </a:extLst>
          </p:cNvPr>
          <p:cNvSpPr>
            <a:spLocks noGrp="1"/>
          </p:cNvSpPr>
          <p:nvPr>
            <p:ph type="sldNum" sz="quarter" idx="12"/>
          </p:nvPr>
        </p:nvSpPr>
        <p:spPr/>
        <p:txBody>
          <a:bodyPr/>
          <a:lstStyle/>
          <a:p>
            <a:fld id="{80A8AB1F-8599-4721-8F44-82E0264891BB}" type="slidenum">
              <a:rPr lang="en-US" smtClean="0"/>
              <a:t>‹#›</a:t>
            </a:fld>
            <a:endParaRPr lang="en-US"/>
          </a:p>
        </p:txBody>
      </p:sp>
    </p:spTree>
    <p:extLst>
      <p:ext uri="{BB962C8B-B14F-4D97-AF65-F5344CB8AC3E}">
        <p14:creationId xmlns:p14="http://schemas.microsoft.com/office/powerpoint/2010/main" val="44707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028760-939B-9DB0-A654-313B8BD88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109397-44F3-2D8B-4A47-19FAB4F2FF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2C478-FCD2-D797-F1E3-05D927FD1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A0014A-BAC0-4CE5-B053-C3166A0842BC}" type="datetimeFigureOut">
              <a:rPr lang="en-US" smtClean="0"/>
              <a:t>5/8/23</a:t>
            </a:fld>
            <a:endParaRPr lang="en-US"/>
          </a:p>
        </p:txBody>
      </p:sp>
      <p:sp>
        <p:nvSpPr>
          <p:cNvPr id="5" name="Footer Placeholder 4">
            <a:extLst>
              <a:ext uri="{FF2B5EF4-FFF2-40B4-BE49-F238E27FC236}">
                <a16:creationId xmlns:a16="http://schemas.microsoft.com/office/drawing/2014/main" id="{FA4F63EA-1AC4-95D5-26F7-1BD03C8DF2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0F993-5715-D782-22F0-DD6B831EE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8AB1F-8599-4721-8F44-82E0264891BB}" type="slidenum">
              <a:rPr lang="en-US" smtClean="0"/>
              <a:t>‹#›</a:t>
            </a:fld>
            <a:endParaRPr lang="en-US"/>
          </a:p>
        </p:txBody>
      </p:sp>
    </p:spTree>
    <p:extLst>
      <p:ext uri="{BB962C8B-B14F-4D97-AF65-F5344CB8AC3E}">
        <p14:creationId xmlns:p14="http://schemas.microsoft.com/office/powerpoint/2010/main" val="389009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149E6-7878-52EC-A6B1-901DE0D29592}"/>
              </a:ext>
            </a:extLst>
          </p:cNvPr>
          <p:cNvSpPr>
            <a:spLocks noGrp="1"/>
          </p:cNvSpPr>
          <p:nvPr>
            <p:ph type="ctrTitle"/>
          </p:nvPr>
        </p:nvSpPr>
        <p:spPr>
          <a:xfrm>
            <a:off x="1218412" y="744540"/>
            <a:ext cx="10468601" cy="2148841"/>
          </a:xfrm>
        </p:spPr>
        <p:txBody>
          <a:bodyPr vert="horz" lIns="91440" tIns="45720" rIns="91440" bIns="45720" rtlCol="0" anchor="t">
            <a:noAutofit/>
          </a:bodyPr>
          <a:lstStyle/>
          <a:p>
            <a:r>
              <a:rPr lang="en-US" sz="5400">
                <a:solidFill>
                  <a:srgbClr val="184F59"/>
                </a:solidFill>
                <a:latin typeface="Book Antiqua"/>
              </a:rPr>
              <a:t>From Coding to Creativity:</a:t>
            </a:r>
            <a:br>
              <a:rPr lang="en-US" sz="5400" b="1">
                <a:latin typeface="Book Antiqua"/>
              </a:rPr>
            </a:br>
            <a:r>
              <a:rPr lang="en-US" sz="5400" b="1">
                <a:solidFill>
                  <a:srgbClr val="184F59"/>
                </a:solidFill>
                <a:latin typeface="Book Antiqua"/>
              </a:rPr>
              <a:t> Using Sphero Robots to inspire STEM Learning</a:t>
            </a:r>
            <a:endParaRPr lang="en-US" sz="5400">
              <a:solidFill>
                <a:srgbClr val="184F59"/>
              </a:solidFill>
              <a:latin typeface="Book Antiqua"/>
              <a:cs typeface="Calibri Light"/>
            </a:endParaRPr>
          </a:p>
        </p:txBody>
      </p:sp>
      <p:pic>
        <p:nvPicPr>
          <p:cNvPr id="4" name="Picture 4" descr="A picture containing helmet&#10;&#10;Description automatically generated">
            <a:extLst>
              <a:ext uri="{FF2B5EF4-FFF2-40B4-BE49-F238E27FC236}">
                <a16:creationId xmlns:a16="http://schemas.microsoft.com/office/drawing/2014/main" id="{21AC8BFF-49B3-1D8B-4B3D-6337DC06F149}"/>
              </a:ext>
            </a:extLst>
          </p:cNvPr>
          <p:cNvPicPr>
            <a:picLocks noChangeAspect="1"/>
          </p:cNvPicPr>
          <p:nvPr/>
        </p:nvPicPr>
        <p:blipFill rotWithShape="1">
          <a:blip r:embed="rId2"/>
          <a:srcRect l="2233" r="1113"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Subtitle 2">
            <a:extLst>
              <a:ext uri="{FF2B5EF4-FFF2-40B4-BE49-F238E27FC236}">
                <a16:creationId xmlns:a16="http://schemas.microsoft.com/office/drawing/2014/main" id="{94283F68-8B85-863C-F881-20651CB74B91}"/>
              </a:ext>
            </a:extLst>
          </p:cNvPr>
          <p:cNvSpPr>
            <a:spLocks noGrp="1"/>
          </p:cNvSpPr>
          <p:nvPr>
            <p:ph type="subTitle" idx="1"/>
          </p:nvPr>
        </p:nvSpPr>
        <p:spPr>
          <a:xfrm>
            <a:off x="6981955" y="3770346"/>
            <a:ext cx="4555782" cy="2204727"/>
          </a:xfrm>
        </p:spPr>
        <p:txBody>
          <a:bodyPr vert="horz" lIns="91440" tIns="45720" rIns="91440" bIns="45720" rtlCol="0" anchor="t">
            <a:noAutofit/>
          </a:bodyPr>
          <a:lstStyle/>
          <a:p>
            <a:r>
              <a:rPr lang="en-US" cap="all">
                <a:solidFill>
                  <a:srgbClr val="184F59"/>
                </a:solidFill>
                <a:latin typeface="Book Antiqua"/>
              </a:rPr>
              <a:t>Dylan Long</a:t>
            </a:r>
            <a:endParaRPr lang="en-US">
              <a:solidFill>
                <a:srgbClr val="184F59"/>
              </a:solidFill>
              <a:latin typeface="Book Antiqua"/>
              <a:cs typeface="Calibri" panose="020F0502020204030204"/>
            </a:endParaRPr>
          </a:p>
          <a:p>
            <a:r>
              <a:rPr lang="en-US" cap="all" err="1">
                <a:solidFill>
                  <a:srgbClr val="184F59"/>
                </a:solidFill>
                <a:latin typeface="Book Antiqua"/>
              </a:rPr>
              <a:t>thuy</a:t>
            </a:r>
            <a:r>
              <a:rPr lang="en-US" cap="all">
                <a:solidFill>
                  <a:srgbClr val="184F59"/>
                </a:solidFill>
                <a:latin typeface="Book Antiqua"/>
              </a:rPr>
              <a:t> </a:t>
            </a:r>
            <a:r>
              <a:rPr lang="en-US" cap="all" err="1">
                <a:solidFill>
                  <a:srgbClr val="184F59"/>
                </a:solidFill>
                <a:latin typeface="Book Antiqua"/>
              </a:rPr>
              <a:t>vy</a:t>
            </a:r>
            <a:r>
              <a:rPr lang="en-US" cap="all">
                <a:solidFill>
                  <a:srgbClr val="184F59"/>
                </a:solidFill>
                <a:latin typeface="Book Antiqua"/>
              </a:rPr>
              <a:t> </a:t>
            </a:r>
            <a:r>
              <a:rPr lang="en-US" cap="all" err="1">
                <a:solidFill>
                  <a:srgbClr val="184F59"/>
                </a:solidFill>
                <a:latin typeface="Book Antiqua"/>
              </a:rPr>
              <a:t>pham</a:t>
            </a:r>
            <a:r>
              <a:rPr lang="en-US" cap="all">
                <a:solidFill>
                  <a:srgbClr val="184F59"/>
                </a:solidFill>
                <a:latin typeface="Book Antiqua"/>
              </a:rPr>
              <a:t> </a:t>
            </a:r>
            <a:endParaRPr lang="en-US">
              <a:solidFill>
                <a:srgbClr val="184F59"/>
              </a:solidFill>
              <a:latin typeface="Book Antiqua"/>
              <a:cs typeface="Calibri" panose="020F0502020204030204"/>
            </a:endParaRPr>
          </a:p>
          <a:p>
            <a:r>
              <a:rPr lang="en-US" cap="all">
                <a:solidFill>
                  <a:srgbClr val="184F59"/>
                </a:solidFill>
                <a:latin typeface="Book Antiqua"/>
              </a:rPr>
              <a:t>Danielle Mathieu</a:t>
            </a:r>
            <a:endParaRPr lang="en-US" cap="all">
              <a:solidFill>
                <a:srgbClr val="184F59"/>
              </a:solidFill>
              <a:latin typeface="Book Antiqua"/>
              <a:cs typeface="Calibri" panose="020F0502020204030204"/>
            </a:endParaRPr>
          </a:p>
          <a:p>
            <a:endParaRPr lang="en-US" cap="all">
              <a:solidFill>
                <a:srgbClr val="184F59"/>
              </a:solidFill>
              <a:latin typeface="Book Antiqua"/>
              <a:cs typeface="Calibri" panose="020F0502020204030204"/>
            </a:endParaRPr>
          </a:p>
          <a:p>
            <a:r>
              <a:rPr lang="en-US" i="1" cap="all">
                <a:solidFill>
                  <a:srgbClr val="184F59"/>
                </a:solidFill>
                <a:latin typeface="Book Antiqua"/>
              </a:rPr>
              <a:t>TAP - Spring 2023</a:t>
            </a:r>
            <a:endParaRPr lang="en-US">
              <a:solidFill>
                <a:srgbClr val="184F59"/>
              </a:solidFill>
              <a:latin typeface="Book Antiqua"/>
              <a:cs typeface="Calibri" panose="020F0502020204030204"/>
            </a:endParaRPr>
          </a:p>
          <a:p>
            <a:pPr indent="-228600">
              <a:buFont typeface="Arial" panose="020B0604020202020204" pitchFamily="34" charset="0"/>
              <a:buChar char="•"/>
            </a:pPr>
            <a:endParaRPr lang="en-US">
              <a:solidFill>
                <a:srgbClr val="184F59"/>
              </a:solidFill>
              <a:latin typeface="Book Antiqua"/>
              <a:cs typeface="Calibri" panose="020F0502020204030204"/>
            </a:endParaRPr>
          </a:p>
        </p:txBody>
      </p:sp>
    </p:spTree>
    <p:extLst>
      <p:ext uri="{BB962C8B-B14F-4D97-AF65-F5344CB8AC3E}">
        <p14:creationId xmlns:p14="http://schemas.microsoft.com/office/powerpoint/2010/main" val="4097504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635000" y="640823"/>
            <a:ext cx="3418659" cy="5583148"/>
          </a:xfrm>
        </p:spPr>
        <p:txBody>
          <a:bodyPr anchor="ctr">
            <a:normAutofit/>
          </a:bodyPr>
          <a:lstStyle/>
          <a:p>
            <a:pPr algn="ctr"/>
            <a:r>
              <a:rPr lang="en-US" sz="5400" b="1">
                <a:solidFill>
                  <a:srgbClr val="184F59"/>
                </a:solidFill>
                <a:latin typeface="Book Antiqua"/>
                <a:ea typeface="+mj-lt"/>
                <a:cs typeface="+mj-lt"/>
              </a:rPr>
              <a:t>What are Functions?</a:t>
            </a:r>
            <a:endParaRPr lang="en-US" sz="5400" b="1">
              <a:solidFill>
                <a:srgbClr val="184F59"/>
              </a:solidFill>
              <a:latin typeface="Book Antiqua"/>
              <a:cs typeface="Calibri Light"/>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49855AA-0A5B-41F1-C05A-BD375C7CDD8D}"/>
              </a:ext>
            </a:extLst>
          </p:cNvPr>
          <p:cNvGraphicFramePr>
            <a:graphicFrameLocks noGrp="1"/>
          </p:cNvGraphicFramePr>
          <p:nvPr>
            <p:ph idx="1"/>
            <p:extLst>
              <p:ext uri="{D42A27DB-BD31-4B8C-83A1-F6EECF244321}">
                <p14:modId xmlns:p14="http://schemas.microsoft.com/office/powerpoint/2010/main" val="4251189832"/>
              </p:ext>
            </p:extLst>
          </p:nvPr>
        </p:nvGraphicFramePr>
        <p:xfrm>
          <a:off x="4648018" y="640822"/>
          <a:ext cx="6959696"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471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519965" y="424976"/>
            <a:ext cx="5448669" cy="1719072"/>
          </a:xfrm>
        </p:spPr>
        <p:txBody>
          <a:bodyPr anchor="b">
            <a:noAutofit/>
          </a:bodyPr>
          <a:lstStyle/>
          <a:p>
            <a:r>
              <a:rPr lang="en-US" b="1">
                <a:solidFill>
                  <a:srgbClr val="184F59"/>
                </a:solidFill>
                <a:latin typeface="Book Antiqua"/>
                <a:ea typeface="+mj-lt"/>
                <a:cs typeface="+mj-lt"/>
              </a:rPr>
              <a:t>Sphero Edu App's Function Blocks</a:t>
            </a:r>
            <a:endParaRPr lang="en-US" b="1">
              <a:solidFill>
                <a:srgbClr val="184F59"/>
              </a:solidFill>
              <a:latin typeface="Book Antiqua"/>
            </a:endParaRPr>
          </a:p>
        </p:txBody>
      </p:sp>
      <p:sp>
        <p:nvSpPr>
          <p:cNvPr id="5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48CE01-FB24-1D3C-DE49-A62574C310A0}"/>
              </a:ext>
            </a:extLst>
          </p:cNvPr>
          <p:cNvSpPr>
            <a:spLocks noGrp="1"/>
          </p:cNvSpPr>
          <p:nvPr>
            <p:ph idx="1"/>
          </p:nvPr>
        </p:nvSpPr>
        <p:spPr>
          <a:xfrm>
            <a:off x="519965" y="2955169"/>
            <a:ext cx="4013446" cy="3403314"/>
          </a:xfrm>
        </p:spPr>
        <p:txBody>
          <a:bodyPr vert="horz" lIns="91440" tIns="45720" rIns="91440" bIns="45720" rtlCol="0" anchor="t">
            <a:noAutofit/>
          </a:bodyPr>
          <a:lstStyle/>
          <a:p>
            <a:pPr marL="0" indent="0">
              <a:buNone/>
            </a:pPr>
            <a:r>
              <a:rPr lang="en-US">
                <a:solidFill>
                  <a:srgbClr val="184F59"/>
                </a:solidFill>
                <a:latin typeface="Book Antiqua"/>
                <a:ea typeface="+mn-lt"/>
                <a:cs typeface="+mn-lt"/>
              </a:rPr>
              <a:t>The Sphero Edu app provides a set of function blocks that can be used to create programs with functions</a:t>
            </a:r>
            <a:endParaRPr lang="en-US">
              <a:solidFill>
                <a:srgbClr val="184F59"/>
              </a:solidFill>
              <a:latin typeface="Book Antiqua"/>
              <a:cs typeface="Calibri" panose="020F0502020204030204"/>
            </a:endParaRPr>
          </a:p>
        </p:txBody>
      </p:sp>
      <p:pic>
        <p:nvPicPr>
          <p:cNvPr id="28" name="Graphic 6">
            <a:extLst>
              <a:ext uri="{FF2B5EF4-FFF2-40B4-BE49-F238E27FC236}">
                <a16:creationId xmlns:a16="http://schemas.microsoft.com/office/drawing/2014/main" id="{CECBE9B3-8A12-0062-6A43-63A54E40490B}"/>
              </a:ext>
            </a:extLst>
          </p:cNvPr>
          <p:cNvPicPr>
            <a:picLocks noChangeAspect="1"/>
          </p:cNvPicPr>
          <p:nvPr/>
        </p:nvPicPr>
        <p:blipFill>
          <a:blip r:embed="rId2"/>
          <a:stretch>
            <a:fillRect/>
          </a:stretch>
        </p:blipFill>
        <p:spPr>
          <a:xfrm>
            <a:off x="5157364" y="2704288"/>
            <a:ext cx="6489429" cy="340991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735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9F24E2-16E9-D896-1988-3CE1706A1E5A}"/>
              </a:ext>
            </a:extLst>
          </p:cNvPr>
          <p:cNvSpPr>
            <a:spLocks noGrp="1"/>
          </p:cNvSpPr>
          <p:nvPr>
            <p:ph type="title"/>
          </p:nvPr>
        </p:nvSpPr>
        <p:spPr>
          <a:xfrm>
            <a:off x="1115568" y="548640"/>
            <a:ext cx="10168128" cy="1179576"/>
          </a:xfrm>
        </p:spPr>
        <p:txBody>
          <a:bodyPr>
            <a:normAutofit/>
          </a:bodyPr>
          <a:lstStyle/>
          <a:p>
            <a:pPr algn="ctr"/>
            <a:r>
              <a:rPr lang="en-US" b="1">
                <a:solidFill>
                  <a:srgbClr val="184F59"/>
                </a:solidFill>
                <a:latin typeface="Book Antiqua"/>
                <a:ea typeface="+mj-lt"/>
                <a:cs typeface="+mj-lt"/>
              </a:rPr>
              <a:t>Creating a Program with Functions</a:t>
            </a:r>
            <a:endParaRPr lang="en-US" b="1">
              <a:solidFill>
                <a:srgbClr val="184F59"/>
              </a:solidFill>
              <a:latin typeface="Book Antiqua"/>
              <a:cs typeface="Calibri Light"/>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8CD4A1F-2F03-283D-FB90-48ED147422A5}"/>
              </a:ext>
            </a:extLst>
          </p:cNvPr>
          <p:cNvSpPr>
            <a:spLocks noGrp="1"/>
          </p:cNvSpPr>
          <p:nvPr>
            <p:ph idx="1"/>
          </p:nvPr>
        </p:nvSpPr>
        <p:spPr>
          <a:xfrm>
            <a:off x="1115568" y="2481943"/>
            <a:ext cx="10168128" cy="3695020"/>
          </a:xfrm>
        </p:spPr>
        <p:txBody>
          <a:bodyPr vert="horz" lIns="91440" tIns="45720" rIns="91440" bIns="45720" rtlCol="0" anchor="t">
            <a:normAutofit/>
          </a:bodyPr>
          <a:lstStyle/>
          <a:p>
            <a:pPr marL="0" indent="0">
              <a:buNone/>
            </a:pPr>
            <a:r>
              <a:rPr lang="en-US" sz="2400">
                <a:solidFill>
                  <a:srgbClr val="184F59"/>
                </a:solidFill>
                <a:latin typeface="Book Antiqua"/>
                <a:ea typeface="+mn-lt"/>
                <a:cs typeface="+mn-lt"/>
              </a:rPr>
              <a:t>Here is an </a:t>
            </a:r>
            <a:r>
              <a:rPr lang="en-US" sz="2400" b="1">
                <a:solidFill>
                  <a:srgbClr val="184F59"/>
                </a:solidFill>
                <a:latin typeface="Book Antiqua"/>
                <a:ea typeface="+mn-lt"/>
                <a:cs typeface="+mn-lt"/>
              </a:rPr>
              <a:t>example program</a:t>
            </a:r>
            <a:r>
              <a:rPr lang="en-US" sz="2400">
                <a:solidFill>
                  <a:srgbClr val="184F59"/>
                </a:solidFill>
                <a:latin typeface="Book Antiqua"/>
                <a:ea typeface="+mn-lt"/>
                <a:cs typeface="+mn-lt"/>
              </a:rPr>
              <a:t> that uses function blocks to control the movements of Sphero robot. </a:t>
            </a:r>
          </a:p>
          <a:p>
            <a:pPr marL="0" indent="0">
              <a:buNone/>
            </a:pPr>
            <a:r>
              <a:rPr lang="en-US" sz="2400">
                <a:solidFill>
                  <a:srgbClr val="184F59"/>
                </a:solidFill>
                <a:latin typeface="Book Antiqua"/>
                <a:ea typeface="+mn-lt"/>
                <a:cs typeface="+mn-lt"/>
              </a:rPr>
              <a:t>We will walk you through the program step by step and show you how the function blocks work together.</a:t>
            </a:r>
            <a:endParaRPr lang="en-US" sz="2400">
              <a:solidFill>
                <a:srgbClr val="184F59"/>
              </a:solidFill>
              <a:latin typeface="Book Antiqua"/>
            </a:endParaRPr>
          </a:p>
        </p:txBody>
      </p:sp>
    </p:spTree>
    <p:extLst>
      <p:ext uri="{BB962C8B-B14F-4D97-AF65-F5344CB8AC3E}">
        <p14:creationId xmlns:p14="http://schemas.microsoft.com/office/powerpoint/2010/main" val="261425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5329839" y="1046085"/>
            <a:ext cx="5816361" cy="1330839"/>
          </a:xfrm>
        </p:spPr>
        <p:txBody>
          <a:bodyPr>
            <a:normAutofit/>
          </a:bodyPr>
          <a:lstStyle/>
          <a:p>
            <a:pPr algn="ctr"/>
            <a:r>
              <a:rPr lang="en-US" b="1">
                <a:solidFill>
                  <a:srgbClr val="184F59"/>
                </a:solidFill>
                <a:latin typeface="Book Antiqua"/>
                <a:ea typeface="+mj-lt"/>
                <a:cs typeface="+mj-lt"/>
              </a:rPr>
              <a:t>Download The App</a:t>
            </a:r>
            <a:endParaRPr lang="en-US" b="1">
              <a:solidFill>
                <a:srgbClr val="184F59"/>
              </a:solidFill>
              <a:latin typeface="Book Antiqua"/>
            </a:endParaRPr>
          </a:p>
        </p:txBody>
      </p:sp>
      <p:sp>
        <p:nvSpPr>
          <p:cNvPr id="7" name="Freeform: Shape 10">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167D272A-D90D-B53F-4441-CF764E42B890}"/>
              </a:ext>
            </a:extLst>
          </p:cNvPr>
          <p:cNvPicPr>
            <a:picLocks noChangeAspect="1"/>
          </p:cNvPicPr>
          <p:nvPr/>
        </p:nvPicPr>
        <p:blipFill>
          <a:blip r:embed="rId2"/>
          <a:stretch>
            <a:fillRect/>
          </a:stretch>
        </p:blipFill>
        <p:spPr>
          <a:xfrm>
            <a:off x="723899" y="1498483"/>
            <a:ext cx="4147443" cy="4412016"/>
          </a:xfrm>
          <a:prstGeom prst="rect">
            <a:avLst/>
          </a:prstGeom>
        </p:spPr>
      </p:pic>
      <p:sp>
        <p:nvSpPr>
          <p:cNvPr id="3" name="Content Placeholder 2">
            <a:extLst>
              <a:ext uri="{FF2B5EF4-FFF2-40B4-BE49-F238E27FC236}">
                <a16:creationId xmlns:a16="http://schemas.microsoft.com/office/drawing/2014/main" id="{BB48CE01-FB24-1D3C-DE49-A62574C310A0}"/>
              </a:ext>
            </a:extLst>
          </p:cNvPr>
          <p:cNvSpPr>
            <a:spLocks noGrp="1"/>
          </p:cNvSpPr>
          <p:nvPr>
            <p:ph idx="1"/>
          </p:nvPr>
        </p:nvSpPr>
        <p:spPr>
          <a:xfrm>
            <a:off x="5440809" y="2667577"/>
            <a:ext cx="5816362" cy="3139189"/>
          </a:xfrm>
        </p:spPr>
        <p:txBody>
          <a:bodyPr vert="horz" lIns="91440" tIns="45720" rIns="91440" bIns="45720" rtlCol="0" anchor="t">
            <a:normAutofit/>
          </a:bodyPr>
          <a:lstStyle/>
          <a:p>
            <a:r>
              <a:rPr lang="en-US" sz="2400">
                <a:solidFill>
                  <a:srgbClr val="184F59"/>
                </a:solidFill>
                <a:latin typeface="Book Antiqua"/>
                <a:ea typeface="+mn-lt"/>
                <a:cs typeface="+mn-lt"/>
              </a:rPr>
              <a:t>Step 1: Go to the </a:t>
            </a:r>
            <a:r>
              <a:rPr lang="en-US" sz="2400" b="1">
                <a:solidFill>
                  <a:srgbClr val="184F59"/>
                </a:solidFill>
                <a:latin typeface="Book Antiqua"/>
                <a:ea typeface="+mn-lt"/>
                <a:cs typeface="+mn-lt"/>
              </a:rPr>
              <a:t>App Store</a:t>
            </a:r>
            <a:r>
              <a:rPr lang="en-US" sz="2400">
                <a:solidFill>
                  <a:srgbClr val="184F59"/>
                </a:solidFill>
                <a:latin typeface="Book Antiqua"/>
                <a:ea typeface="+mn-lt"/>
                <a:cs typeface="+mn-lt"/>
              </a:rPr>
              <a:t> or </a:t>
            </a:r>
            <a:r>
              <a:rPr lang="en-US" sz="2400" b="1">
                <a:solidFill>
                  <a:srgbClr val="184F59"/>
                </a:solidFill>
                <a:latin typeface="Book Antiqua"/>
                <a:ea typeface="+mn-lt"/>
                <a:cs typeface="+mn-lt"/>
              </a:rPr>
              <a:t>Google Play Store </a:t>
            </a:r>
            <a:r>
              <a:rPr lang="en-US" sz="2400">
                <a:solidFill>
                  <a:srgbClr val="184F59"/>
                </a:solidFill>
                <a:latin typeface="Book Antiqua"/>
                <a:ea typeface="+mn-lt"/>
                <a:cs typeface="+mn-lt"/>
              </a:rPr>
              <a:t>on your device. </a:t>
            </a:r>
          </a:p>
          <a:p>
            <a:r>
              <a:rPr lang="en-US" sz="2400">
                <a:solidFill>
                  <a:srgbClr val="184F59"/>
                </a:solidFill>
                <a:latin typeface="Book Antiqua"/>
                <a:ea typeface="+mn-lt"/>
                <a:cs typeface="+mn-lt"/>
              </a:rPr>
              <a:t>Step 2: Search for '</a:t>
            </a:r>
            <a:r>
              <a:rPr lang="en-US" sz="2400" b="1">
                <a:solidFill>
                  <a:srgbClr val="184F59"/>
                </a:solidFill>
                <a:latin typeface="Book Antiqua"/>
                <a:ea typeface="+mn-lt"/>
                <a:cs typeface="+mn-lt"/>
              </a:rPr>
              <a:t>Sphero Edu</a:t>
            </a:r>
            <a:r>
              <a:rPr lang="en-US" sz="2400">
                <a:solidFill>
                  <a:srgbClr val="184F59"/>
                </a:solidFill>
                <a:latin typeface="Book Antiqua"/>
                <a:ea typeface="+mn-lt"/>
                <a:cs typeface="+mn-lt"/>
              </a:rPr>
              <a:t>' in the search bar. </a:t>
            </a:r>
          </a:p>
          <a:p>
            <a:r>
              <a:rPr lang="en-US" sz="2400">
                <a:solidFill>
                  <a:srgbClr val="184F59"/>
                </a:solidFill>
                <a:latin typeface="Book Antiqua"/>
                <a:ea typeface="+mn-lt"/>
                <a:cs typeface="+mn-lt"/>
              </a:rPr>
              <a:t>Step 3: Tap the '</a:t>
            </a:r>
            <a:r>
              <a:rPr lang="en-US" sz="2400" b="1">
                <a:solidFill>
                  <a:srgbClr val="184F59"/>
                </a:solidFill>
                <a:latin typeface="Book Antiqua"/>
                <a:ea typeface="+mn-lt"/>
                <a:cs typeface="+mn-lt"/>
              </a:rPr>
              <a:t>Get</a:t>
            </a:r>
            <a:r>
              <a:rPr lang="en-US" sz="2400">
                <a:solidFill>
                  <a:srgbClr val="184F59"/>
                </a:solidFill>
                <a:latin typeface="Book Antiqua"/>
                <a:ea typeface="+mn-lt"/>
                <a:cs typeface="+mn-lt"/>
              </a:rPr>
              <a:t>' or '</a:t>
            </a:r>
            <a:r>
              <a:rPr lang="en-US" sz="2400" b="1">
                <a:solidFill>
                  <a:srgbClr val="184F59"/>
                </a:solidFill>
                <a:latin typeface="Book Antiqua"/>
                <a:ea typeface="+mn-lt"/>
                <a:cs typeface="+mn-lt"/>
              </a:rPr>
              <a:t>Install</a:t>
            </a:r>
            <a:r>
              <a:rPr lang="en-US" sz="2400">
                <a:solidFill>
                  <a:srgbClr val="184F59"/>
                </a:solidFill>
                <a:latin typeface="Book Antiqua"/>
                <a:ea typeface="+mn-lt"/>
                <a:cs typeface="+mn-lt"/>
              </a:rPr>
              <a:t>' button to download the app.</a:t>
            </a:r>
          </a:p>
          <a:p>
            <a:pPr marL="0" indent="0">
              <a:buNone/>
            </a:pPr>
            <a:endParaRPr lang="en-US" sz="2400">
              <a:solidFill>
                <a:srgbClr val="184F59"/>
              </a:solidFill>
              <a:latin typeface="Book Antiqua"/>
              <a:cs typeface="Calibri"/>
            </a:endParaRPr>
          </a:p>
          <a:p>
            <a:pPr marL="0" indent="0">
              <a:buNone/>
            </a:pPr>
            <a:endParaRPr lang="en-US" sz="2400">
              <a:solidFill>
                <a:srgbClr val="184F59"/>
              </a:solidFill>
              <a:latin typeface="Book Antiqua"/>
              <a:cs typeface="Calibri"/>
            </a:endParaRPr>
          </a:p>
        </p:txBody>
      </p:sp>
    </p:spTree>
    <p:extLst>
      <p:ext uri="{BB962C8B-B14F-4D97-AF65-F5344CB8AC3E}">
        <p14:creationId xmlns:p14="http://schemas.microsoft.com/office/powerpoint/2010/main" val="3154653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text, application, chat or text message&#10;&#10;Description automatically generated">
            <a:extLst>
              <a:ext uri="{FF2B5EF4-FFF2-40B4-BE49-F238E27FC236}">
                <a16:creationId xmlns:a16="http://schemas.microsoft.com/office/drawing/2014/main" id="{6305AD00-06AE-4548-E500-AB427BF0F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9547" y="1207182"/>
            <a:ext cx="2820147" cy="4238265"/>
          </a:xfrm>
          <a:prstGeom prst="rect">
            <a:avLst/>
          </a:prstGeom>
        </p:spPr>
      </p:pic>
      <p:pic>
        <p:nvPicPr>
          <p:cNvPr id="4" name="Picture 8" descr="Graphical user interface, text, application, chat or text message&#10;&#10;Description automatically generated">
            <a:extLst>
              <a:ext uri="{FF2B5EF4-FFF2-40B4-BE49-F238E27FC236}">
                <a16:creationId xmlns:a16="http://schemas.microsoft.com/office/drawing/2014/main" id="{9E388806-E511-7697-5250-3860D3024F38}"/>
              </a:ext>
            </a:extLst>
          </p:cNvPr>
          <p:cNvPicPr>
            <a:picLocks noChangeAspect="1"/>
          </p:cNvPicPr>
          <p:nvPr/>
        </p:nvPicPr>
        <p:blipFill>
          <a:blip r:embed="rId3"/>
          <a:stretch>
            <a:fillRect/>
          </a:stretch>
        </p:blipFill>
        <p:spPr>
          <a:xfrm>
            <a:off x="2100475" y="1207182"/>
            <a:ext cx="3631832" cy="4238265"/>
          </a:xfrm>
          <a:prstGeom prst="rect">
            <a:avLst/>
          </a:prstGeom>
        </p:spPr>
      </p:pic>
      <p:pic>
        <p:nvPicPr>
          <p:cNvPr id="15" name="Graphic 7" descr="Line arrow: Straight with solid fill">
            <a:extLst>
              <a:ext uri="{FF2B5EF4-FFF2-40B4-BE49-F238E27FC236}">
                <a16:creationId xmlns:a16="http://schemas.microsoft.com/office/drawing/2014/main" id="{4EB2407B-72AB-2AAF-32F0-728FEEC9C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92936">
            <a:off x="3490540" y="4940376"/>
            <a:ext cx="1136856" cy="1136856"/>
          </a:xfrm>
          <a:prstGeom prst="rect">
            <a:avLst/>
          </a:prstGeom>
        </p:spPr>
      </p:pic>
      <p:pic>
        <p:nvPicPr>
          <p:cNvPr id="17" name="Graphic 7" descr="Line arrow: Straight with solid fill">
            <a:extLst>
              <a:ext uri="{FF2B5EF4-FFF2-40B4-BE49-F238E27FC236}">
                <a16:creationId xmlns:a16="http://schemas.microsoft.com/office/drawing/2014/main" id="{4EB2407B-72AB-2AAF-32F0-728FEEC9C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92936">
            <a:off x="6207939" y="3144960"/>
            <a:ext cx="1136856" cy="1136856"/>
          </a:xfrm>
          <a:prstGeom prst="rect">
            <a:avLst/>
          </a:prstGeom>
        </p:spPr>
      </p:pic>
      <p:pic>
        <p:nvPicPr>
          <p:cNvPr id="19" name="Graphic 7" descr="Line arrow: Straight with solid fill">
            <a:extLst>
              <a:ext uri="{FF2B5EF4-FFF2-40B4-BE49-F238E27FC236}">
                <a16:creationId xmlns:a16="http://schemas.microsoft.com/office/drawing/2014/main" id="{4EB2407B-72AB-2AAF-32F0-728FEEC9C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92936">
            <a:off x="6210251" y="3864883"/>
            <a:ext cx="1136856" cy="1136856"/>
          </a:xfrm>
          <a:prstGeom prst="rect">
            <a:avLst/>
          </a:prstGeom>
        </p:spPr>
      </p:pic>
      <p:pic>
        <p:nvPicPr>
          <p:cNvPr id="28" name="Graphic 7" descr="Line arrow: Straight with solid fill">
            <a:extLst>
              <a:ext uri="{FF2B5EF4-FFF2-40B4-BE49-F238E27FC236}">
                <a16:creationId xmlns:a16="http://schemas.microsoft.com/office/drawing/2014/main" id="{4EB2407B-72AB-2AAF-32F0-728FEEC9C1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92936">
            <a:off x="6493689" y="4880729"/>
            <a:ext cx="1136856" cy="1136856"/>
          </a:xfrm>
          <a:prstGeom prst="rect">
            <a:avLst/>
          </a:prstGeom>
        </p:spPr>
      </p:pic>
    </p:spTree>
    <p:extLst>
      <p:ext uri="{BB962C8B-B14F-4D97-AF65-F5344CB8AC3E}">
        <p14:creationId xmlns:p14="http://schemas.microsoft.com/office/powerpoint/2010/main" val="101590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630918" y="643465"/>
            <a:ext cx="3895359" cy="1846615"/>
          </a:xfrm>
        </p:spPr>
        <p:txBody>
          <a:bodyPr anchor="b">
            <a:normAutofit/>
          </a:bodyPr>
          <a:lstStyle/>
          <a:p>
            <a:r>
              <a:rPr lang="en-US" sz="5400" b="1">
                <a:latin typeface="Book Antiqua"/>
                <a:ea typeface="+mj-lt"/>
                <a:cs typeface="+mj-lt"/>
              </a:rPr>
              <a:t>Creating an Account</a:t>
            </a:r>
            <a:endParaRPr lang="en-US" sz="5400" b="1">
              <a:latin typeface="Book Antiqua"/>
            </a:endParaRPr>
          </a:p>
        </p:txBody>
      </p:sp>
      <p:sp>
        <p:nvSpPr>
          <p:cNvPr id="29"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48CE01-FB24-1D3C-DE49-A62574C310A0}"/>
              </a:ext>
            </a:extLst>
          </p:cNvPr>
          <p:cNvSpPr>
            <a:spLocks noGrp="1"/>
          </p:cNvSpPr>
          <p:nvPr>
            <p:ph idx="1"/>
          </p:nvPr>
        </p:nvSpPr>
        <p:spPr>
          <a:xfrm>
            <a:off x="630936" y="2807167"/>
            <a:ext cx="3895522" cy="3386399"/>
          </a:xfrm>
        </p:spPr>
        <p:txBody>
          <a:bodyPr vert="horz" lIns="91440" tIns="45720" rIns="91440" bIns="45720" rtlCol="0">
            <a:normAutofit/>
          </a:bodyPr>
          <a:lstStyle/>
          <a:p>
            <a:pPr marL="0" indent="0">
              <a:buNone/>
            </a:pPr>
            <a:r>
              <a:rPr lang="en-US" sz="2200">
                <a:latin typeface="Book Antiqua"/>
                <a:ea typeface="+mn-lt"/>
                <a:cs typeface="+mn-lt"/>
              </a:rPr>
              <a:t>Fill out the required information to create an account, or you can skip this step by clicking "</a:t>
            </a:r>
            <a:r>
              <a:rPr lang="en-US" sz="2200" b="1">
                <a:latin typeface="Book Antiqua"/>
                <a:ea typeface="+mn-lt"/>
                <a:cs typeface="+mn-lt"/>
              </a:rPr>
              <a:t>Let's Code!</a:t>
            </a:r>
            <a:r>
              <a:rPr lang="en-US" sz="2200">
                <a:latin typeface="Book Antiqua"/>
                <a:ea typeface="+mn-lt"/>
                <a:cs typeface="+mn-lt"/>
              </a:rPr>
              <a:t>"</a:t>
            </a:r>
          </a:p>
          <a:p>
            <a:pPr marL="0" indent="0">
              <a:buNone/>
            </a:pPr>
            <a:endParaRPr lang="en-US" sz="2200">
              <a:cs typeface="Calibri"/>
            </a:endParaRPr>
          </a:p>
        </p:txBody>
      </p:sp>
      <p:pic>
        <p:nvPicPr>
          <p:cNvPr id="5" name="Picture 5" descr="Graphical user interface, text, application&#10;&#10;Description automatically generated">
            <a:extLst>
              <a:ext uri="{FF2B5EF4-FFF2-40B4-BE49-F238E27FC236}">
                <a16:creationId xmlns:a16="http://schemas.microsoft.com/office/drawing/2014/main" id="{F45F7BFD-2225-870B-83BB-0596424B88C4}"/>
              </a:ext>
            </a:extLst>
          </p:cNvPr>
          <p:cNvPicPr>
            <a:picLocks noChangeAspect="1"/>
          </p:cNvPicPr>
          <p:nvPr/>
        </p:nvPicPr>
        <p:blipFill rotWithShape="1">
          <a:blip r:embed="rId2"/>
          <a:srcRect t="4034" r="364" b="-168"/>
          <a:stretch/>
        </p:blipFill>
        <p:spPr>
          <a:xfrm>
            <a:off x="9034525" y="1211792"/>
            <a:ext cx="2135119" cy="4454222"/>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E6BFAB65-ECA3-096D-F323-F108E093B747}"/>
              </a:ext>
            </a:extLst>
          </p:cNvPr>
          <p:cNvPicPr>
            <a:picLocks noChangeAspect="1"/>
          </p:cNvPicPr>
          <p:nvPr/>
        </p:nvPicPr>
        <p:blipFill rotWithShape="1">
          <a:blip r:embed="rId3"/>
          <a:srcRect t="3957" r="1167" b="13129"/>
          <a:stretch/>
        </p:blipFill>
        <p:spPr>
          <a:xfrm>
            <a:off x="5463651" y="1211792"/>
            <a:ext cx="2450136" cy="4444319"/>
          </a:xfrm>
          <a:prstGeom prst="rect">
            <a:avLst/>
          </a:prstGeom>
        </p:spPr>
      </p:pic>
      <p:pic>
        <p:nvPicPr>
          <p:cNvPr id="8" name="Graphic 7" descr="Line arrow: Straight with solid fill">
            <a:extLst>
              <a:ext uri="{FF2B5EF4-FFF2-40B4-BE49-F238E27FC236}">
                <a16:creationId xmlns:a16="http://schemas.microsoft.com/office/drawing/2014/main" id="{E5BB2E45-E1F7-3C5D-C2DC-48F108BF67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947503" y="4631378"/>
            <a:ext cx="1558330" cy="1558330"/>
          </a:xfrm>
          <a:prstGeom prst="rect">
            <a:avLst/>
          </a:prstGeom>
        </p:spPr>
      </p:pic>
      <p:pic>
        <p:nvPicPr>
          <p:cNvPr id="6" name="Graphic 5" descr="Line arrow: Straight with solid fill">
            <a:extLst>
              <a:ext uri="{FF2B5EF4-FFF2-40B4-BE49-F238E27FC236}">
                <a16:creationId xmlns:a16="http://schemas.microsoft.com/office/drawing/2014/main" id="{51CABA69-8676-8E18-EB33-ED7CD41A5A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4526277" y="2403907"/>
            <a:ext cx="1558330" cy="1558330"/>
          </a:xfrm>
          <a:prstGeom prst="rect">
            <a:avLst/>
          </a:prstGeom>
        </p:spPr>
      </p:pic>
    </p:spTree>
    <p:extLst>
      <p:ext uri="{BB962C8B-B14F-4D97-AF65-F5344CB8AC3E}">
        <p14:creationId xmlns:p14="http://schemas.microsoft.com/office/powerpoint/2010/main" val="15319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Shape&#10;&#10;Description automatically generated">
            <a:extLst>
              <a:ext uri="{FF2B5EF4-FFF2-40B4-BE49-F238E27FC236}">
                <a16:creationId xmlns:a16="http://schemas.microsoft.com/office/drawing/2014/main" id="{C42C11D7-0DA6-BEF0-C4D6-52C9BDF79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427" y="1375773"/>
            <a:ext cx="3513763" cy="4193772"/>
          </a:xfrm>
          <a:prstGeom prst="rect">
            <a:avLst/>
          </a:prstGeom>
        </p:spPr>
      </p:pic>
      <p:pic>
        <p:nvPicPr>
          <p:cNvPr id="6" name="Graphic 7" descr="Line arrow: Straight with solid fill">
            <a:extLst>
              <a:ext uri="{FF2B5EF4-FFF2-40B4-BE49-F238E27FC236}">
                <a16:creationId xmlns:a16="http://schemas.microsoft.com/office/drawing/2014/main" id="{DA964255-B5F3-FB5E-6D47-A74E4033C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192936">
            <a:off x="4893859" y="4945462"/>
            <a:ext cx="1136856" cy="1136856"/>
          </a:xfrm>
          <a:prstGeom prst="rect">
            <a:avLst/>
          </a:prstGeom>
        </p:spPr>
      </p:pic>
    </p:spTree>
    <p:extLst>
      <p:ext uri="{BB962C8B-B14F-4D97-AF65-F5344CB8AC3E}">
        <p14:creationId xmlns:p14="http://schemas.microsoft.com/office/powerpoint/2010/main" val="235693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Graphical user interface, application&#10;&#10;Description automatically generated">
            <a:extLst>
              <a:ext uri="{FF2B5EF4-FFF2-40B4-BE49-F238E27FC236}">
                <a16:creationId xmlns:a16="http://schemas.microsoft.com/office/drawing/2014/main" id="{7CC003B6-87EB-01B2-411D-655955896D63}"/>
              </a:ext>
            </a:extLst>
          </p:cNvPr>
          <p:cNvPicPr>
            <a:picLocks noGrp="1" noChangeAspect="1"/>
          </p:cNvPicPr>
          <p:nvPr>
            <p:ph idx="1"/>
          </p:nvPr>
        </p:nvPicPr>
        <p:blipFill rotWithShape="1">
          <a:blip r:embed="rId2"/>
          <a:srcRect t="4676" r="-1167" b="-180"/>
          <a:stretch/>
        </p:blipFill>
        <p:spPr>
          <a:xfrm>
            <a:off x="3464689" y="870012"/>
            <a:ext cx="2434344" cy="4968819"/>
          </a:xfrm>
          <a:prstGeom prst="rect">
            <a:avLst/>
          </a:prstGeom>
        </p:spPr>
      </p:pic>
      <p:pic>
        <p:nvPicPr>
          <p:cNvPr id="6" name="Picture 5" descr="A screenshot of a phone&#10;&#10;Description automatically generated with medium confidence">
            <a:extLst>
              <a:ext uri="{FF2B5EF4-FFF2-40B4-BE49-F238E27FC236}">
                <a16:creationId xmlns:a16="http://schemas.microsoft.com/office/drawing/2014/main" id="{A21819D3-3526-2BC6-4C98-51A2A265B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595" y="920319"/>
            <a:ext cx="2408892" cy="4956379"/>
          </a:xfrm>
          <a:prstGeom prst="rect">
            <a:avLst/>
          </a:prstGeom>
        </p:spPr>
      </p:pic>
      <p:pic>
        <p:nvPicPr>
          <p:cNvPr id="8" name="Graphic 7" descr="Line arrow: Straight with solid fill">
            <a:extLst>
              <a:ext uri="{FF2B5EF4-FFF2-40B4-BE49-F238E27FC236}">
                <a16:creationId xmlns:a16="http://schemas.microsoft.com/office/drawing/2014/main" id="{B9399C7F-E3C1-5457-65EF-721783A23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560000">
            <a:off x="4182652" y="5614995"/>
            <a:ext cx="907002" cy="907002"/>
          </a:xfrm>
          <a:prstGeom prst="rect">
            <a:avLst/>
          </a:prstGeom>
        </p:spPr>
      </p:pic>
      <p:pic>
        <p:nvPicPr>
          <p:cNvPr id="9" name="Graphic 8" descr="Line arrow: Straight with solid fill">
            <a:extLst>
              <a:ext uri="{FF2B5EF4-FFF2-40B4-BE49-F238E27FC236}">
                <a16:creationId xmlns:a16="http://schemas.microsoft.com/office/drawing/2014/main" id="{F24648EA-C95E-A994-1460-AB66BEA49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20000">
            <a:off x="9087564" y="4268548"/>
            <a:ext cx="907002" cy="907002"/>
          </a:xfrm>
          <a:prstGeom prst="rect">
            <a:avLst/>
          </a:prstGeom>
        </p:spPr>
      </p:pic>
    </p:spTree>
    <p:extLst>
      <p:ext uri="{BB962C8B-B14F-4D97-AF65-F5344CB8AC3E}">
        <p14:creationId xmlns:p14="http://schemas.microsoft.com/office/powerpoint/2010/main" val="63373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0C5CFEC-0EE3-7546-CC5A-B0BE68974A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270" y="1434865"/>
            <a:ext cx="4255464" cy="3605876"/>
          </a:xfrm>
        </p:spPr>
      </p:pic>
      <p:pic>
        <p:nvPicPr>
          <p:cNvPr id="7" name="Picture 6" descr="A screenshot of a cell phone&#10;&#10;Description automatically generated with medium confidence">
            <a:extLst>
              <a:ext uri="{FF2B5EF4-FFF2-40B4-BE49-F238E27FC236}">
                <a16:creationId xmlns:a16="http://schemas.microsoft.com/office/drawing/2014/main" id="{4C6ABB3D-E368-C9D9-1857-30FAECDD2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506" y="914400"/>
            <a:ext cx="2275552" cy="4646806"/>
          </a:xfrm>
          <a:prstGeom prst="rect">
            <a:avLst/>
          </a:prstGeom>
        </p:spPr>
      </p:pic>
      <p:sp>
        <p:nvSpPr>
          <p:cNvPr id="8" name="TextBox 7">
            <a:extLst>
              <a:ext uri="{FF2B5EF4-FFF2-40B4-BE49-F238E27FC236}">
                <a16:creationId xmlns:a16="http://schemas.microsoft.com/office/drawing/2014/main" id="{6E5DBA23-D2CE-007C-CFC4-1056B4163DF1}"/>
              </a:ext>
            </a:extLst>
          </p:cNvPr>
          <p:cNvSpPr txBox="1"/>
          <p:nvPr/>
        </p:nvSpPr>
        <p:spPr>
          <a:xfrm>
            <a:off x="1617436" y="5255147"/>
            <a:ext cx="2500565" cy="369332"/>
          </a:xfrm>
          <a:prstGeom prst="rect">
            <a:avLst/>
          </a:prstGeom>
          <a:noFill/>
        </p:spPr>
        <p:txBody>
          <a:bodyPr wrap="square" lIns="91440" tIns="45720" rIns="91440" bIns="45720" rtlCol="0" anchor="t">
            <a:spAutoFit/>
          </a:bodyPr>
          <a:lstStyle/>
          <a:p>
            <a:pPr defTabSz="749808">
              <a:spcAft>
                <a:spcPts val="600"/>
              </a:spcAft>
            </a:pPr>
            <a:r>
              <a:rPr lang="en-US" kern="1200">
                <a:solidFill>
                  <a:srgbClr val="184F59"/>
                </a:solidFill>
                <a:latin typeface="+mn-lt"/>
                <a:ea typeface="+mn-ea"/>
                <a:cs typeface="+mn-cs"/>
              </a:rPr>
              <a:t>Name program to “test”</a:t>
            </a:r>
            <a:endParaRPr lang="en-US">
              <a:solidFill>
                <a:srgbClr val="184F59"/>
              </a:solidFill>
              <a:cs typeface="Calibri"/>
            </a:endParaRPr>
          </a:p>
        </p:txBody>
      </p:sp>
      <p:pic>
        <p:nvPicPr>
          <p:cNvPr id="9" name="Graphic 7" descr="Line arrow: Straight with solid fill">
            <a:extLst>
              <a:ext uri="{FF2B5EF4-FFF2-40B4-BE49-F238E27FC236}">
                <a16:creationId xmlns:a16="http://schemas.microsoft.com/office/drawing/2014/main" id="{1216B08F-E8D7-8354-BC2A-8F03EAEFBD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780132">
            <a:off x="1575964" y="4082035"/>
            <a:ext cx="1481847" cy="1013632"/>
          </a:xfrm>
          <a:prstGeom prst="rect">
            <a:avLst/>
          </a:prstGeom>
        </p:spPr>
      </p:pic>
      <p:pic>
        <p:nvPicPr>
          <p:cNvPr id="10" name="Graphic 7" descr="Line arrow: Straight with solid fill">
            <a:extLst>
              <a:ext uri="{FF2B5EF4-FFF2-40B4-BE49-F238E27FC236}">
                <a16:creationId xmlns:a16="http://schemas.microsoft.com/office/drawing/2014/main" id="{F9FE0037-6B19-6A11-33B2-530F949D48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949674">
            <a:off x="7233344" y="4679462"/>
            <a:ext cx="1438080" cy="818095"/>
          </a:xfrm>
          <a:prstGeom prst="rect">
            <a:avLst/>
          </a:prstGeom>
        </p:spPr>
      </p:pic>
      <p:sp>
        <p:nvSpPr>
          <p:cNvPr id="11" name="TextBox 10">
            <a:extLst>
              <a:ext uri="{FF2B5EF4-FFF2-40B4-BE49-F238E27FC236}">
                <a16:creationId xmlns:a16="http://schemas.microsoft.com/office/drawing/2014/main" id="{CE8E1BB4-17CF-587D-42E4-32EB4686D965}"/>
              </a:ext>
            </a:extLst>
          </p:cNvPr>
          <p:cNvSpPr txBox="1"/>
          <p:nvPr/>
        </p:nvSpPr>
        <p:spPr>
          <a:xfrm>
            <a:off x="6950030" y="5651141"/>
            <a:ext cx="3577924" cy="369332"/>
          </a:xfrm>
          <a:prstGeom prst="rect">
            <a:avLst/>
          </a:prstGeom>
          <a:noFill/>
        </p:spPr>
        <p:txBody>
          <a:bodyPr wrap="square" lIns="91440" tIns="45720" rIns="91440" bIns="45720" rtlCol="0" anchor="t">
            <a:spAutoFit/>
          </a:bodyPr>
          <a:lstStyle/>
          <a:p>
            <a:pPr defTabSz="749808">
              <a:spcAft>
                <a:spcPts val="600"/>
              </a:spcAft>
            </a:pPr>
            <a:r>
              <a:rPr lang="en-US" kern="1200">
                <a:solidFill>
                  <a:srgbClr val="184F59"/>
                </a:solidFill>
                <a:latin typeface="+mn-lt"/>
                <a:ea typeface="+mn-ea"/>
                <a:cs typeface="+mn-cs"/>
              </a:rPr>
              <a:t>Click blank space in highlighted area</a:t>
            </a:r>
            <a:endParaRPr lang="en-US">
              <a:solidFill>
                <a:srgbClr val="184F59"/>
              </a:solidFill>
              <a:cs typeface="Calibri"/>
            </a:endParaRPr>
          </a:p>
        </p:txBody>
      </p:sp>
    </p:spTree>
    <p:extLst>
      <p:ext uri="{BB962C8B-B14F-4D97-AF65-F5344CB8AC3E}">
        <p14:creationId xmlns:p14="http://schemas.microsoft.com/office/powerpoint/2010/main" val="385568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Graphical user interface, text, application, chat or text message&#10;&#10;Description automatically generated">
            <a:extLst>
              <a:ext uri="{FF2B5EF4-FFF2-40B4-BE49-F238E27FC236}">
                <a16:creationId xmlns:a16="http://schemas.microsoft.com/office/drawing/2014/main" id="{D6C16863-C8F8-3150-8651-A149379D9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277" y="943609"/>
            <a:ext cx="2420260" cy="4966664"/>
          </a:xfrm>
          <a:prstGeom prst="rect">
            <a:avLst/>
          </a:prstGeom>
        </p:spPr>
      </p:pic>
      <p:pic>
        <p:nvPicPr>
          <p:cNvPr id="6" name="Picture 5" descr="A screenshot of a phone&#10;&#10;Description automatically generated with medium confidence">
            <a:extLst>
              <a:ext uri="{FF2B5EF4-FFF2-40B4-BE49-F238E27FC236}">
                <a16:creationId xmlns:a16="http://schemas.microsoft.com/office/drawing/2014/main" id="{18099FA7-14CA-F208-DEBB-BDF89786C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450" y="834841"/>
            <a:ext cx="2455729" cy="5077346"/>
          </a:xfrm>
          <a:prstGeom prst="rect">
            <a:avLst/>
          </a:prstGeom>
        </p:spPr>
      </p:pic>
      <p:pic>
        <p:nvPicPr>
          <p:cNvPr id="8" name="Graphic 7" descr="Line arrow: Straight with solid fill">
            <a:extLst>
              <a:ext uri="{FF2B5EF4-FFF2-40B4-BE49-F238E27FC236}">
                <a16:creationId xmlns:a16="http://schemas.microsoft.com/office/drawing/2014/main" id="{4CC72766-EB2D-E2B4-83F9-050F00BD40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504208">
            <a:off x="2672068" y="408190"/>
            <a:ext cx="751286" cy="751286"/>
          </a:xfrm>
          <a:prstGeom prst="rect">
            <a:avLst/>
          </a:prstGeom>
        </p:spPr>
      </p:pic>
      <p:sp>
        <p:nvSpPr>
          <p:cNvPr id="9" name="TextBox 8">
            <a:extLst>
              <a:ext uri="{FF2B5EF4-FFF2-40B4-BE49-F238E27FC236}">
                <a16:creationId xmlns:a16="http://schemas.microsoft.com/office/drawing/2014/main" id="{1564012C-C19F-B697-C465-FC45FA3FF864}"/>
              </a:ext>
            </a:extLst>
          </p:cNvPr>
          <p:cNvSpPr txBox="1"/>
          <p:nvPr/>
        </p:nvSpPr>
        <p:spPr>
          <a:xfrm>
            <a:off x="1188129" y="10549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84F59"/>
                </a:solidFill>
                <a:latin typeface="Book Antiqua"/>
              </a:rPr>
              <a:t>Click back arrow</a:t>
            </a:r>
            <a:r>
              <a:rPr lang="en-US">
                <a:solidFill>
                  <a:srgbClr val="184F59"/>
                </a:solidFill>
                <a:latin typeface="Book Antiqua"/>
                <a:cs typeface="Calibri"/>
              </a:rPr>
              <a:t>​</a:t>
            </a:r>
          </a:p>
        </p:txBody>
      </p:sp>
      <p:pic>
        <p:nvPicPr>
          <p:cNvPr id="13" name="Graphic 7" descr="Line arrow: Straight with solid fill">
            <a:extLst>
              <a:ext uri="{FF2B5EF4-FFF2-40B4-BE49-F238E27FC236}">
                <a16:creationId xmlns:a16="http://schemas.microsoft.com/office/drawing/2014/main" id="{0CE127FD-2BE3-EB62-6E3B-E8D58F00C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6300823" y="2789891"/>
            <a:ext cx="1682275" cy="1682275"/>
          </a:xfrm>
          <a:prstGeom prst="rect">
            <a:avLst/>
          </a:prstGeom>
        </p:spPr>
      </p:pic>
    </p:spTree>
    <p:extLst>
      <p:ext uri="{BB962C8B-B14F-4D97-AF65-F5344CB8AC3E}">
        <p14:creationId xmlns:p14="http://schemas.microsoft.com/office/powerpoint/2010/main" val="1255061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373750" y="1331505"/>
            <a:ext cx="4938252" cy="876725"/>
          </a:xfrm>
        </p:spPr>
        <p:txBody>
          <a:bodyPr anchor="b">
            <a:normAutofit/>
          </a:bodyPr>
          <a:lstStyle/>
          <a:p>
            <a:r>
              <a:rPr lang="en-US" sz="5000" b="1">
                <a:solidFill>
                  <a:srgbClr val="184F59"/>
                </a:solidFill>
                <a:latin typeface="Book Antiqua"/>
                <a:cs typeface="Calibri Light"/>
              </a:rPr>
              <a:t>Meet Our Team</a:t>
            </a:r>
            <a:endParaRPr lang="en-US" sz="5000" b="1">
              <a:solidFill>
                <a:srgbClr val="184F59"/>
              </a:solidFill>
              <a:latin typeface="Book Antiqua"/>
            </a:endParaRPr>
          </a:p>
        </p:txBody>
      </p:sp>
      <p:sp>
        <p:nvSpPr>
          <p:cNvPr id="1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0">
            <a:extLst>
              <a:ext uri="{FF2B5EF4-FFF2-40B4-BE49-F238E27FC236}">
                <a16:creationId xmlns:a16="http://schemas.microsoft.com/office/drawing/2014/main" id="{30A4DD98-D88C-057D-5622-DAE88E2DE477}"/>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400">
                <a:solidFill>
                  <a:srgbClr val="184F59"/>
                </a:solidFill>
                <a:latin typeface="Book Antiqua"/>
                <a:cs typeface="Calibri"/>
              </a:rPr>
              <a:t>Dylan Long</a:t>
            </a:r>
          </a:p>
          <a:p>
            <a:r>
              <a:rPr lang="en-US" sz="2400">
                <a:solidFill>
                  <a:srgbClr val="184F59"/>
                </a:solidFill>
                <a:latin typeface="Book Antiqua"/>
                <a:cs typeface="Calibri"/>
              </a:rPr>
              <a:t>Danielle Mathieu</a:t>
            </a:r>
          </a:p>
          <a:p>
            <a:r>
              <a:rPr lang="en-US" sz="2400">
                <a:solidFill>
                  <a:srgbClr val="184F59"/>
                </a:solidFill>
                <a:latin typeface="Book Antiqua"/>
                <a:cs typeface="Calibri"/>
              </a:rPr>
              <a:t>Thuy Vy Pham</a:t>
            </a:r>
          </a:p>
        </p:txBody>
      </p:sp>
      <p:pic>
        <p:nvPicPr>
          <p:cNvPr id="7" name="Picture 7" descr="A group of people posing for a photo&#10;&#10;Description automatically generated">
            <a:extLst>
              <a:ext uri="{FF2B5EF4-FFF2-40B4-BE49-F238E27FC236}">
                <a16:creationId xmlns:a16="http://schemas.microsoft.com/office/drawing/2014/main" id="{81845656-58C4-9047-6889-028B371D8AF0}"/>
              </a:ext>
            </a:extLst>
          </p:cNvPr>
          <p:cNvPicPr>
            <a:picLocks noChangeAspect="1"/>
          </p:cNvPicPr>
          <p:nvPr/>
        </p:nvPicPr>
        <p:blipFill rotWithShape="1">
          <a:blip r:embed="rId2"/>
          <a:srcRect l="12119" r="1265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1497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Graphical user interface, application&#10;&#10;Description automatically generated">
            <a:extLst>
              <a:ext uri="{FF2B5EF4-FFF2-40B4-BE49-F238E27FC236}">
                <a16:creationId xmlns:a16="http://schemas.microsoft.com/office/drawing/2014/main" id="{3AA5D1D5-0B36-59E4-DB41-2F70EF4E7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568" y="819801"/>
            <a:ext cx="2547689" cy="52183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A9C02B7-28A8-B943-8AE2-D6AB8C19E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25" y="1254050"/>
            <a:ext cx="3562035" cy="4349900"/>
          </a:xfrm>
          <a:prstGeom prst="rect">
            <a:avLst/>
          </a:prstGeom>
        </p:spPr>
      </p:pic>
      <p:pic>
        <p:nvPicPr>
          <p:cNvPr id="8" name="Graphic 7" descr="Line arrow: Straight with solid fill">
            <a:extLst>
              <a:ext uri="{FF2B5EF4-FFF2-40B4-BE49-F238E27FC236}">
                <a16:creationId xmlns:a16="http://schemas.microsoft.com/office/drawing/2014/main" id="{7E262F6C-C92A-92EC-A227-DF14850347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247120" y="1713325"/>
            <a:ext cx="780878" cy="751286"/>
          </a:xfrm>
          <a:prstGeom prst="rect">
            <a:avLst/>
          </a:prstGeom>
        </p:spPr>
      </p:pic>
      <p:pic>
        <p:nvPicPr>
          <p:cNvPr id="11" name="Graphic 7" descr="Line arrow: Straight with solid fill">
            <a:extLst>
              <a:ext uri="{FF2B5EF4-FFF2-40B4-BE49-F238E27FC236}">
                <a16:creationId xmlns:a16="http://schemas.microsoft.com/office/drawing/2014/main" id="{8E0D1505-7C45-3CC1-4449-421607FD55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466009" y="2923530"/>
            <a:ext cx="751286" cy="751286"/>
          </a:xfrm>
          <a:prstGeom prst="rect">
            <a:avLst/>
          </a:prstGeom>
        </p:spPr>
      </p:pic>
      <p:pic>
        <p:nvPicPr>
          <p:cNvPr id="13" name="Graphic 7" descr="Line arrow: Straight with solid fill">
            <a:extLst>
              <a:ext uri="{FF2B5EF4-FFF2-40B4-BE49-F238E27FC236}">
                <a16:creationId xmlns:a16="http://schemas.microsoft.com/office/drawing/2014/main" id="{C10DEA75-6BA2-445B-8041-F704F77904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020863" y="4898811"/>
            <a:ext cx="751286" cy="751286"/>
          </a:xfrm>
          <a:prstGeom prst="rect">
            <a:avLst/>
          </a:prstGeom>
        </p:spPr>
      </p:pic>
      <p:pic>
        <p:nvPicPr>
          <p:cNvPr id="14" name="Graphic 7" descr="Line arrow: Straight with solid fill">
            <a:extLst>
              <a:ext uri="{FF2B5EF4-FFF2-40B4-BE49-F238E27FC236}">
                <a16:creationId xmlns:a16="http://schemas.microsoft.com/office/drawing/2014/main" id="{7E090C8B-EE58-59BF-743E-79EA98AEAF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967889" y="4618846"/>
            <a:ext cx="751286" cy="751286"/>
          </a:xfrm>
          <a:prstGeom prst="rect">
            <a:avLst/>
          </a:prstGeom>
        </p:spPr>
      </p:pic>
      <p:pic>
        <p:nvPicPr>
          <p:cNvPr id="2" name="Graphic 7" descr="Line arrow: Straight with solid fill">
            <a:extLst>
              <a:ext uri="{FF2B5EF4-FFF2-40B4-BE49-F238E27FC236}">
                <a16:creationId xmlns:a16="http://schemas.microsoft.com/office/drawing/2014/main" id="{DC03DB4D-E61B-6795-CCBB-0B5CD75271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1743">
            <a:off x="9394696" y="2923529"/>
            <a:ext cx="751286" cy="751286"/>
          </a:xfrm>
          <a:prstGeom prst="rect">
            <a:avLst/>
          </a:prstGeom>
        </p:spPr>
      </p:pic>
    </p:spTree>
    <p:extLst>
      <p:ext uri="{BB962C8B-B14F-4D97-AF65-F5344CB8AC3E}">
        <p14:creationId xmlns:p14="http://schemas.microsoft.com/office/powerpoint/2010/main" val="162231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196472" y="-6817"/>
                  <a:pt x="299866" y="33609"/>
                  <a:pt x="552069" y="0"/>
                </a:cubicBezTo>
                <a:cubicBezTo>
                  <a:pt x="773499" y="-21018"/>
                  <a:pt x="758617" y="-14238"/>
                  <a:pt x="893826" y="0"/>
                </a:cubicBezTo>
                <a:cubicBezTo>
                  <a:pt x="998381" y="41226"/>
                  <a:pt x="1429167" y="53131"/>
                  <a:pt x="1761363" y="0"/>
                </a:cubicBezTo>
                <a:cubicBezTo>
                  <a:pt x="2071011" y="9956"/>
                  <a:pt x="2123905" y="13203"/>
                  <a:pt x="2313432" y="0"/>
                </a:cubicBezTo>
                <a:cubicBezTo>
                  <a:pt x="2554322" y="-2656"/>
                  <a:pt x="2758989" y="-49549"/>
                  <a:pt x="2865501" y="0"/>
                </a:cubicBezTo>
                <a:cubicBezTo>
                  <a:pt x="2911519" y="6222"/>
                  <a:pt x="3248579" y="99161"/>
                  <a:pt x="3733038" y="0"/>
                </a:cubicBezTo>
                <a:cubicBezTo>
                  <a:pt x="4114928" y="-65091"/>
                  <a:pt x="3986117" y="28734"/>
                  <a:pt x="4179951" y="0"/>
                </a:cubicBezTo>
                <a:cubicBezTo>
                  <a:pt x="4420053" y="41910"/>
                  <a:pt x="4799721" y="33074"/>
                  <a:pt x="5047488" y="0"/>
                </a:cubicBezTo>
                <a:cubicBezTo>
                  <a:pt x="5328839" y="-22550"/>
                  <a:pt x="5720810" y="30198"/>
                  <a:pt x="5915025" y="0"/>
                </a:cubicBezTo>
                <a:cubicBezTo>
                  <a:pt x="6193340" y="55644"/>
                  <a:pt x="6312170" y="65290"/>
                  <a:pt x="6572250" y="0"/>
                </a:cubicBezTo>
                <a:cubicBezTo>
                  <a:pt x="6876237" y="32086"/>
                  <a:pt x="7155671" y="49478"/>
                  <a:pt x="7439787" y="0"/>
                </a:cubicBezTo>
                <a:cubicBezTo>
                  <a:pt x="7785983" y="-2480"/>
                  <a:pt x="7850011" y="-37216"/>
                  <a:pt x="7991856" y="0"/>
                </a:cubicBezTo>
                <a:cubicBezTo>
                  <a:pt x="8116512" y="12903"/>
                  <a:pt x="8244342" y="-51665"/>
                  <a:pt x="8543925" y="0"/>
                </a:cubicBezTo>
                <a:cubicBezTo>
                  <a:pt x="8746506" y="16586"/>
                  <a:pt x="8985727" y="12309"/>
                  <a:pt x="9306306" y="0"/>
                </a:cubicBezTo>
                <a:cubicBezTo>
                  <a:pt x="9620155" y="-53124"/>
                  <a:pt x="9718424" y="-11752"/>
                  <a:pt x="9858375" y="0"/>
                </a:cubicBezTo>
                <a:cubicBezTo>
                  <a:pt x="9956626" y="61394"/>
                  <a:pt x="10397662" y="16124"/>
                  <a:pt x="10515600" y="0"/>
                </a:cubicBezTo>
                <a:cubicBezTo>
                  <a:pt x="10523585" y="228054"/>
                  <a:pt x="10579565" y="470338"/>
                  <a:pt x="10515600" y="785334"/>
                </a:cubicBezTo>
                <a:cubicBezTo>
                  <a:pt x="10459761" y="1117759"/>
                  <a:pt x="10489276" y="1326238"/>
                  <a:pt x="10515600" y="1516506"/>
                </a:cubicBezTo>
                <a:cubicBezTo>
                  <a:pt x="10519509" y="1758181"/>
                  <a:pt x="10497831" y="2123206"/>
                  <a:pt x="10515600" y="2247679"/>
                </a:cubicBezTo>
                <a:cubicBezTo>
                  <a:pt x="10492205" y="2355795"/>
                  <a:pt x="10436508" y="2574165"/>
                  <a:pt x="10515600" y="2762208"/>
                </a:cubicBezTo>
                <a:cubicBezTo>
                  <a:pt x="10574804" y="2977579"/>
                  <a:pt x="10503633" y="3128002"/>
                  <a:pt x="10515600" y="3330898"/>
                </a:cubicBezTo>
                <a:cubicBezTo>
                  <a:pt x="10511717" y="3573076"/>
                  <a:pt x="10451624" y="3821884"/>
                  <a:pt x="10515600" y="4062071"/>
                </a:cubicBezTo>
                <a:cubicBezTo>
                  <a:pt x="10611020" y="4265723"/>
                  <a:pt x="10542117" y="4449680"/>
                  <a:pt x="10515600" y="4684921"/>
                </a:cubicBezTo>
                <a:cubicBezTo>
                  <a:pt x="10531757" y="4893255"/>
                  <a:pt x="10469680" y="5252558"/>
                  <a:pt x="10515600" y="5416094"/>
                </a:cubicBezTo>
                <a:cubicBezTo>
                  <a:pt x="10229129" y="5497113"/>
                  <a:pt x="10016082" y="5372696"/>
                  <a:pt x="9753219" y="5416094"/>
                </a:cubicBezTo>
                <a:cubicBezTo>
                  <a:pt x="9483448" y="5411661"/>
                  <a:pt x="9562399" y="5406699"/>
                  <a:pt x="9411462" y="5416094"/>
                </a:cubicBezTo>
                <a:cubicBezTo>
                  <a:pt x="9246682" y="5400575"/>
                  <a:pt x="8966125" y="5347236"/>
                  <a:pt x="8754237" y="5416094"/>
                </a:cubicBezTo>
                <a:cubicBezTo>
                  <a:pt x="8560676" y="5458441"/>
                  <a:pt x="8416885" y="5419835"/>
                  <a:pt x="8307324" y="5416094"/>
                </a:cubicBezTo>
                <a:cubicBezTo>
                  <a:pt x="8297788" y="5403033"/>
                  <a:pt x="7876936" y="5555481"/>
                  <a:pt x="7544943" y="5416094"/>
                </a:cubicBezTo>
                <a:cubicBezTo>
                  <a:pt x="7207882" y="5419303"/>
                  <a:pt x="7291315" y="5376379"/>
                  <a:pt x="7098030" y="5416094"/>
                </a:cubicBezTo>
                <a:cubicBezTo>
                  <a:pt x="6952855" y="5415626"/>
                  <a:pt x="6592397" y="5487369"/>
                  <a:pt x="6335649" y="5416094"/>
                </a:cubicBezTo>
                <a:cubicBezTo>
                  <a:pt x="6133162" y="5400781"/>
                  <a:pt x="6110172" y="5411666"/>
                  <a:pt x="5993892" y="5416094"/>
                </a:cubicBezTo>
                <a:cubicBezTo>
                  <a:pt x="5940805" y="5488319"/>
                  <a:pt x="5500079" y="5377340"/>
                  <a:pt x="5231511" y="5416094"/>
                </a:cubicBezTo>
                <a:cubicBezTo>
                  <a:pt x="4904571" y="5407551"/>
                  <a:pt x="4975715" y="5429400"/>
                  <a:pt x="4784598" y="5416094"/>
                </a:cubicBezTo>
                <a:cubicBezTo>
                  <a:pt x="4606132" y="5405404"/>
                  <a:pt x="4605713" y="5406318"/>
                  <a:pt x="4442841" y="5416094"/>
                </a:cubicBezTo>
                <a:cubicBezTo>
                  <a:pt x="4265733" y="5432057"/>
                  <a:pt x="4179358" y="5458795"/>
                  <a:pt x="3995928" y="5416094"/>
                </a:cubicBezTo>
                <a:cubicBezTo>
                  <a:pt x="3779672" y="5366001"/>
                  <a:pt x="3583961" y="5356175"/>
                  <a:pt x="3233547" y="5416094"/>
                </a:cubicBezTo>
                <a:cubicBezTo>
                  <a:pt x="2960478" y="5415032"/>
                  <a:pt x="2909255" y="5440371"/>
                  <a:pt x="2786634" y="5416094"/>
                </a:cubicBezTo>
                <a:cubicBezTo>
                  <a:pt x="2663548" y="5405366"/>
                  <a:pt x="2522312" y="5401038"/>
                  <a:pt x="2444877" y="5416094"/>
                </a:cubicBezTo>
                <a:cubicBezTo>
                  <a:pt x="2370176" y="5374788"/>
                  <a:pt x="2118428" y="5355099"/>
                  <a:pt x="1997964" y="5416094"/>
                </a:cubicBezTo>
                <a:cubicBezTo>
                  <a:pt x="1857877" y="5439308"/>
                  <a:pt x="1585066" y="5393614"/>
                  <a:pt x="1445895" y="5416094"/>
                </a:cubicBezTo>
                <a:cubicBezTo>
                  <a:pt x="1341152" y="5402202"/>
                  <a:pt x="1013707" y="5398413"/>
                  <a:pt x="788670" y="5416094"/>
                </a:cubicBezTo>
                <a:cubicBezTo>
                  <a:pt x="607302" y="5368155"/>
                  <a:pt x="387245" y="5292862"/>
                  <a:pt x="0" y="5416094"/>
                </a:cubicBezTo>
                <a:cubicBezTo>
                  <a:pt x="-35359" y="5280172"/>
                  <a:pt x="-63935" y="4970880"/>
                  <a:pt x="0" y="4630760"/>
                </a:cubicBezTo>
                <a:cubicBezTo>
                  <a:pt x="37554" y="4259481"/>
                  <a:pt x="-41795" y="4204046"/>
                  <a:pt x="0" y="3953749"/>
                </a:cubicBezTo>
                <a:cubicBezTo>
                  <a:pt x="-26" y="3716242"/>
                  <a:pt x="-498" y="3563123"/>
                  <a:pt x="0" y="3276737"/>
                </a:cubicBezTo>
                <a:cubicBezTo>
                  <a:pt x="-31740" y="2953763"/>
                  <a:pt x="11560" y="2839495"/>
                  <a:pt x="0" y="2599725"/>
                </a:cubicBezTo>
                <a:cubicBezTo>
                  <a:pt x="-67113" y="2372092"/>
                  <a:pt x="47436" y="2103191"/>
                  <a:pt x="0" y="1922713"/>
                </a:cubicBezTo>
                <a:cubicBezTo>
                  <a:pt x="-47660" y="1742056"/>
                  <a:pt x="-43715" y="1612519"/>
                  <a:pt x="0" y="1299863"/>
                </a:cubicBezTo>
                <a:cubicBezTo>
                  <a:pt x="-6008" y="959853"/>
                  <a:pt x="7497" y="212196"/>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10002" y="1529"/>
                          <a:pt x="316190" y="27482"/>
                          <a:pt x="552069" y="0"/>
                        </a:cubicBezTo>
                        <a:cubicBezTo>
                          <a:pt x="772650" y="-21197"/>
                          <a:pt x="759654" y="-14271"/>
                          <a:pt x="893826" y="0"/>
                        </a:cubicBezTo>
                        <a:cubicBezTo>
                          <a:pt x="1007893" y="31937"/>
                          <a:pt x="1440184" y="-7761"/>
                          <a:pt x="1761363" y="0"/>
                        </a:cubicBezTo>
                        <a:cubicBezTo>
                          <a:pt x="2077272" y="13381"/>
                          <a:pt x="2116380" y="9608"/>
                          <a:pt x="2313432" y="0"/>
                        </a:cubicBezTo>
                        <a:cubicBezTo>
                          <a:pt x="2536284" y="-4796"/>
                          <a:pt x="2756144" y="-43693"/>
                          <a:pt x="2865501" y="0"/>
                        </a:cubicBezTo>
                        <a:cubicBezTo>
                          <a:pt x="2926350" y="8493"/>
                          <a:pt x="3318015" y="33787"/>
                          <a:pt x="3733038" y="0"/>
                        </a:cubicBezTo>
                        <a:cubicBezTo>
                          <a:pt x="4118083" y="-35002"/>
                          <a:pt x="3998023" y="12188"/>
                          <a:pt x="4179951" y="0"/>
                        </a:cubicBezTo>
                        <a:cubicBezTo>
                          <a:pt x="4395572" y="28204"/>
                          <a:pt x="4777321" y="27688"/>
                          <a:pt x="5047488" y="0"/>
                        </a:cubicBezTo>
                        <a:cubicBezTo>
                          <a:pt x="5346097" y="-19759"/>
                          <a:pt x="5690724" y="5593"/>
                          <a:pt x="5915025" y="0"/>
                        </a:cubicBezTo>
                        <a:cubicBezTo>
                          <a:pt x="6180282" y="36205"/>
                          <a:pt x="6309628" y="38962"/>
                          <a:pt x="6572250" y="0"/>
                        </a:cubicBezTo>
                        <a:cubicBezTo>
                          <a:pt x="6865820" y="16040"/>
                          <a:pt x="7118753" y="4256"/>
                          <a:pt x="7439787" y="0"/>
                        </a:cubicBezTo>
                        <a:cubicBezTo>
                          <a:pt x="7775176" y="6982"/>
                          <a:pt x="7846756" y="-21903"/>
                          <a:pt x="7991856" y="0"/>
                        </a:cubicBezTo>
                        <a:cubicBezTo>
                          <a:pt x="8123884" y="11692"/>
                          <a:pt x="8266192" y="-36589"/>
                          <a:pt x="8543925" y="0"/>
                        </a:cubicBezTo>
                        <a:cubicBezTo>
                          <a:pt x="8767504" y="18077"/>
                          <a:pt x="8988715" y="18399"/>
                          <a:pt x="9306306" y="0"/>
                        </a:cubicBezTo>
                        <a:cubicBezTo>
                          <a:pt x="9618964" y="-37019"/>
                          <a:pt x="9722062" y="-13876"/>
                          <a:pt x="9858375" y="0"/>
                        </a:cubicBezTo>
                        <a:cubicBezTo>
                          <a:pt x="9970227" y="37075"/>
                          <a:pt x="10391450" y="11508"/>
                          <a:pt x="10515600" y="0"/>
                        </a:cubicBezTo>
                        <a:cubicBezTo>
                          <a:pt x="10524413" y="208360"/>
                          <a:pt x="10560588" y="481595"/>
                          <a:pt x="10515600" y="785334"/>
                        </a:cubicBezTo>
                        <a:cubicBezTo>
                          <a:pt x="10473995" y="1095163"/>
                          <a:pt x="10514119" y="1324913"/>
                          <a:pt x="10515600" y="1516506"/>
                        </a:cubicBezTo>
                        <a:cubicBezTo>
                          <a:pt x="10510218" y="1739784"/>
                          <a:pt x="10514185" y="2114582"/>
                          <a:pt x="10515600" y="2247679"/>
                        </a:cubicBezTo>
                        <a:cubicBezTo>
                          <a:pt x="10487600" y="2382128"/>
                          <a:pt x="10460524" y="2575524"/>
                          <a:pt x="10515600" y="2762208"/>
                        </a:cubicBezTo>
                        <a:cubicBezTo>
                          <a:pt x="10543699" y="2950800"/>
                          <a:pt x="10507319" y="3116872"/>
                          <a:pt x="10515600" y="3330898"/>
                        </a:cubicBezTo>
                        <a:cubicBezTo>
                          <a:pt x="10514951" y="3566584"/>
                          <a:pt x="10477926" y="3856782"/>
                          <a:pt x="10515600" y="4062071"/>
                        </a:cubicBezTo>
                        <a:cubicBezTo>
                          <a:pt x="10573790" y="4254058"/>
                          <a:pt x="10543809" y="4484781"/>
                          <a:pt x="10515600" y="4684921"/>
                        </a:cubicBezTo>
                        <a:cubicBezTo>
                          <a:pt x="10499290" y="4872801"/>
                          <a:pt x="10480087" y="5250274"/>
                          <a:pt x="10515600" y="5416094"/>
                        </a:cubicBezTo>
                        <a:cubicBezTo>
                          <a:pt x="10234162" y="5481423"/>
                          <a:pt x="10027092" y="5407367"/>
                          <a:pt x="9753219" y="5416094"/>
                        </a:cubicBezTo>
                        <a:cubicBezTo>
                          <a:pt x="9479024" y="5414984"/>
                          <a:pt x="9555256" y="5419101"/>
                          <a:pt x="9411462" y="5416094"/>
                        </a:cubicBezTo>
                        <a:cubicBezTo>
                          <a:pt x="9260383" y="5405827"/>
                          <a:pt x="8943145" y="5369833"/>
                          <a:pt x="8754237" y="5416094"/>
                        </a:cubicBezTo>
                        <a:cubicBezTo>
                          <a:pt x="8571012" y="5452645"/>
                          <a:pt x="8415907" y="5417184"/>
                          <a:pt x="8307324" y="5416094"/>
                        </a:cubicBezTo>
                        <a:cubicBezTo>
                          <a:pt x="8249360" y="5412643"/>
                          <a:pt x="7895249" y="5486952"/>
                          <a:pt x="7544943" y="5416094"/>
                        </a:cubicBezTo>
                        <a:cubicBezTo>
                          <a:pt x="7202456" y="5417747"/>
                          <a:pt x="7297926" y="5397933"/>
                          <a:pt x="7098030" y="5416094"/>
                        </a:cubicBezTo>
                        <a:cubicBezTo>
                          <a:pt x="6897146" y="5413855"/>
                          <a:pt x="6566224" y="5460249"/>
                          <a:pt x="6335649" y="5416094"/>
                        </a:cubicBezTo>
                        <a:cubicBezTo>
                          <a:pt x="6132546" y="5400191"/>
                          <a:pt x="6108318" y="5407134"/>
                          <a:pt x="5993892" y="5416094"/>
                        </a:cubicBezTo>
                        <a:cubicBezTo>
                          <a:pt x="5934670" y="5482250"/>
                          <a:pt x="5532153" y="5420231"/>
                          <a:pt x="5231511" y="5416094"/>
                        </a:cubicBezTo>
                        <a:cubicBezTo>
                          <a:pt x="4910664" y="5401503"/>
                          <a:pt x="4969928" y="5428101"/>
                          <a:pt x="4784598" y="5416094"/>
                        </a:cubicBezTo>
                        <a:cubicBezTo>
                          <a:pt x="4605981" y="5405566"/>
                          <a:pt x="4605773" y="5406425"/>
                          <a:pt x="4442841" y="5416094"/>
                        </a:cubicBezTo>
                        <a:cubicBezTo>
                          <a:pt x="4270828" y="5429689"/>
                          <a:pt x="4178581" y="5447147"/>
                          <a:pt x="3995928" y="5416094"/>
                        </a:cubicBezTo>
                        <a:cubicBezTo>
                          <a:pt x="3787854" y="5375362"/>
                          <a:pt x="3559279" y="5382881"/>
                          <a:pt x="3233547" y="5416094"/>
                        </a:cubicBezTo>
                        <a:cubicBezTo>
                          <a:pt x="2955381" y="5408766"/>
                          <a:pt x="2902469" y="5439208"/>
                          <a:pt x="2786634" y="5416094"/>
                        </a:cubicBezTo>
                        <a:cubicBezTo>
                          <a:pt x="2678917" y="5399743"/>
                          <a:pt x="2522748" y="5416027"/>
                          <a:pt x="2444877" y="5416094"/>
                        </a:cubicBezTo>
                        <a:cubicBezTo>
                          <a:pt x="2368294" y="5393810"/>
                          <a:pt x="2112173" y="5373589"/>
                          <a:pt x="1997964" y="5416094"/>
                        </a:cubicBezTo>
                        <a:cubicBezTo>
                          <a:pt x="1886217" y="5437095"/>
                          <a:pt x="1580485" y="5400747"/>
                          <a:pt x="1445895" y="5416094"/>
                        </a:cubicBezTo>
                        <a:cubicBezTo>
                          <a:pt x="1328739" y="5411970"/>
                          <a:pt x="1004348" y="5399139"/>
                          <a:pt x="788670" y="5416094"/>
                        </a:cubicBezTo>
                        <a:cubicBezTo>
                          <a:pt x="595110" y="5415349"/>
                          <a:pt x="374895" y="5339249"/>
                          <a:pt x="0" y="5416094"/>
                        </a:cubicBezTo>
                        <a:cubicBezTo>
                          <a:pt x="-31312" y="5260067"/>
                          <a:pt x="-42608" y="4993732"/>
                          <a:pt x="0" y="4630760"/>
                        </a:cubicBezTo>
                        <a:cubicBezTo>
                          <a:pt x="34393" y="4256936"/>
                          <a:pt x="-23821" y="4199021"/>
                          <a:pt x="0" y="3953749"/>
                        </a:cubicBezTo>
                        <a:cubicBezTo>
                          <a:pt x="3195" y="3715112"/>
                          <a:pt x="58" y="3590851"/>
                          <a:pt x="0" y="3276737"/>
                        </a:cubicBezTo>
                        <a:cubicBezTo>
                          <a:pt x="-21759" y="2950061"/>
                          <a:pt x="13442" y="2811019"/>
                          <a:pt x="0" y="2599725"/>
                        </a:cubicBezTo>
                        <a:cubicBezTo>
                          <a:pt x="-37008" y="2398478"/>
                          <a:pt x="42857" y="2102776"/>
                          <a:pt x="0" y="1922713"/>
                        </a:cubicBezTo>
                        <a:cubicBezTo>
                          <a:pt x="-21907" y="1744516"/>
                          <a:pt x="-34415" y="1608445"/>
                          <a:pt x="0" y="1299863"/>
                        </a:cubicBezTo>
                        <a:cubicBezTo>
                          <a:pt x="19667" y="989758"/>
                          <a:pt x="3536" y="26236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759DF4FD-9820-84EC-7CAB-90A0940F0F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92"/>
          <a:stretch/>
        </p:blipFill>
        <p:spPr>
          <a:xfrm>
            <a:off x="1640353" y="914400"/>
            <a:ext cx="8835093" cy="4968819"/>
          </a:xfrm>
          <a:prstGeom prst="rect">
            <a:avLst/>
          </a:prstGeom>
        </p:spPr>
      </p:pic>
      <p:sp>
        <p:nvSpPr>
          <p:cNvPr id="6" name="TextBox 5">
            <a:extLst>
              <a:ext uri="{FF2B5EF4-FFF2-40B4-BE49-F238E27FC236}">
                <a16:creationId xmlns:a16="http://schemas.microsoft.com/office/drawing/2014/main" id="{009487F7-DA4F-F655-AF57-8CAEE2F335EA}"/>
              </a:ext>
            </a:extLst>
          </p:cNvPr>
          <p:cNvSpPr txBox="1"/>
          <p:nvPr/>
        </p:nvSpPr>
        <p:spPr>
          <a:xfrm>
            <a:off x="7834215" y="4080160"/>
            <a:ext cx="2305265" cy="291747"/>
          </a:xfrm>
          <a:prstGeom prst="rect">
            <a:avLst/>
          </a:prstGeom>
          <a:noFill/>
        </p:spPr>
        <p:txBody>
          <a:bodyPr wrap="square" rtlCol="0">
            <a:spAutoFit/>
          </a:bodyPr>
          <a:lstStyle/>
          <a:p>
            <a:pPr defTabSz="658368">
              <a:spcAft>
                <a:spcPts val="600"/>
              </a:spcAft>
            </a:pPr>
            <a:r>
              <a:rPr lang="en-US" sz="1296" kern="1200">
                <a:solidFill>
                  <a:schemeClr val="tx1"/>
                </a:solidFill>
                <a:latin typeface="+mn-lt"/>
                <a:ea typeface="+mn-ea"/>
                <a:cs typeface="+mn-cs"/>
              </a:rPr>
              <a:t>Click functions</a:t>
            </a:r>
            <a:endParaRPr lang="en-US"/>
          </a:p>
        </p:txBody>
      </p:sp>
      <p:cxnSp>
        <p:nvCxnSpPr>
          <p:cNvPr id="8" name="Straight Arrow Connector 7">
            <a:extLst>
              <a:ext uri="{FF2B5EF4-FFF2-40B4-BE49-F238E27FC236}">
                <a16:creationId xmlns:a16="http://schemas.microsoft.com/office/drawing/2014/main" id="{F4B18F79-1144-B515-360E-1142FD7CDD6A}"/>
              </a:ext>
            </a:extLst>
          </p:cNvPr>
          <p:cNvCxnSpPr>
            <a:cxnSpLocks/>
          </p:cNvCxnSpPr>
          <p:nvPr/>
        </p:nvCxnSpPr>
        <p:spPr>
          <a:xfrm>
            <a:off x="8594499" y="4347802"/>
            <a:ext cx="1325266" cy="1277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249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Text&#10;&#10;Description automatically generated with medium confidence">
            <a:extLst>
              <a:ext uri="{FF2B5EF4-FFF2-40B4-BE49-F238E27FC236}">
                <a16:creationId xmlns:a16="http://schemas.microsoft.com/office/drawing/2014/main" id="{97AA3BD8-8B7A-D1E0-DB5A-D0B08F8CA7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1724" y="914400"/>
            <a:ext cx="8832352" cy="4968819"/>
          </a:xfrm>
        </p:spPr>
      </p:pic>
      <p:cxnSp>
        <p:nvCxnSpPr>
          <p:cNvPr id="30" name="Straight Arrow Connector 29">
            <a:extLst>
              <a:ext uri="{FF2B5EF4-FFF2-40B4-BE49-F238E27FC236}">
                <a16:creationId xmlns:a16="http://schemas.microsoft.com/office/drawing/2014/main" id="{DD2C09FC-4AC4-CF05-5FFF-99BD498028CC}"/>
              </a:ext>
            </a:extLst>
          </p:cNvPr>
          <p:cNvCxnSpPr/>
          <p:nvPr/>
        </p:nvCxnSpPr>
        <p:spPr>
          <a:xfrm>
            <a:off x="8360962" y="4317605"/>
            <a:ext cx="1635352" cy="130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8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Graphical user interface, text, application, chat or text message&#10;&#10;Description automatically generated">
            <a:extLst>
              <a:ext uri="{FF2B5EF4-FFF2-40B4-BE49-F238E27FC236}">
                <a16:creationId xmlns:a16="http://schemas.microsoft.com/office/drawing/2014/main" id="{F1F30B84-DEE3-3A92-65CC-36661E17542E}"/>
              </a:ext>
            </a:extLst>
          </p:cNvPr>
          <p:cNvPicPr>
            <a:picLocks noGrp="1" noChangeAspect="1"/>
          </p:cNvPicPr>
          <p:nvPr>
            <p:ph idx="1"/>
          </p:nvPr>
        </p:nvPicPr>
        <p:blipFill>
          <a:blip r:embed="rId2"/>
          <a:stretch>
            <a:fillRect/>
          </a:stretch>
        </p:blipFill>
        <p:spPr>
          <a:xfrm>
            <a:off x="4163538" y="914400"/>
            <a:ext cx="3788724" cy="4968819"/>
          </a:xfrm>
          <a:prstGeom prst="rect">
            <a:avLst/>
          </a:prstGeom>
        </p:spPr>
      </p:pic>
    </p:spTree>
    <p:extLst>
      <p:ext uri="{BB962C8B-B14F-4D97-AF65-F5344CB8AC3E}">
        <p14:creationId xmlns:p14="http://schemas.microsoft.com/office/powerpoint/2010/main" val="375454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DBDD8331-5726-3753-6066-990852FB86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5731" y="914400"/>
            <a:ext cx="7644337" cy="4968819"/>
          </a:xfrm>
          <a:prstGeom prst="rect">
            <a:avLst/>
          </a:prstGeom>
        </p:spPr>
      </p:pic>
    </p:spTree>
    <p:extLst>
      <p:ext uri="{BB962C8B-B14F-4D97-AF65-F5344CB8AC3E}">
        <p14:creationId xmlns:p14="http://schemas.microsoft.com/office/powerpoint/2010/main" val="297258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7754010-0C99-06D6-AB4F-43B4B2D46C44}"/>
              </a:ext>
            </a:extLst>
          </p:cNvPr>
          <p:cNvSpPr>
            <a:spLocks noGrp="1"/>
          </p:cNvSpPr>
          <p:nvPr>
            <p:ph type="title"/>
          </p:nvPr>
        </p:nvSpPr>
        <p:spPr>
          <a:xfrm>
            <a:off x="640080" y="1243013"/>
            <a:ext cx="3855720" cy="4371974"/>
          </a:xfrm>
        </p:spPr>
        <p:txBody>
          <a:bodyPr>
            <a:normAutofit/>
          </a:bodyPr>
          <a:lstStyle/>
          <a:p>
            <a:r>
              <a:rPr lang="en-US" sz="3600" b="1">
                <a:solidFill>
                  <a:srgbClr val="184F59"/>
                </a:solidFill>
                <a:latin typeface="Book Antiqua"/>
                <a:ea typeface="+mj-lt"/>
                <a:cs typeface="+mj-lt"/>
              </a:rPr>
              <a:t>Technology Ambassadors Program (TAP)</a:t>
            </a:r>
            <a:endParaRPr lang="en-US" sz="3600">
              <a:solidFill>
                <a:srgbClr val="184F59"/>
              </a:solidFill>
              <a:latin typeface="Book Antiqua"/>
            </a:endParaRPr>
          </a:p>
        </p:txBody>
      </p:sp>
      <p:sp>
        <p:nvSpPr>
          <p:cNvPr id="3" name="Content Placeholder 2">
            <a:extLst>
              <a:ext uri="{FF2B5EF4-FFF2-40B4-BE49-F238E27FC236}">
                <a16:creationId xmlns:a16="http://schemas.microsoft.com/office/drawing/2014/main" id="{8206E65B-8135-92EB-5993-A04A71A15112}"/>
              </a:ext>
            </a:extLst>
          </p:cNvPr>
          <p:cNvSpPr>
            <a:spLocks noGrp="1"/>
          </p:cNvSpPr>
          <p:nvPr>
            <p:ph idx="1"/>
          </p:nvPr>
        </p:nvSpPr>
        <p:spPr>
          <a:xfrm>
            <a:off x="6098219" y="1071002"/>
            <a:ext cx="5221224" cy="5230368"/>
          </a:xfrm>
        </p:spPr>
        <p:txBody>
          <a:bodyPr vert="horz" lIns="91440" tIns="45720" rIns="91440" bIns="45720" rtlCol="0" anchor="ctr">
            <a:normAutofit/>
          </a:bodyPr>
          <a:lstStyle/>
          <a:p>
            <a:pPr marL="0" indent="0">
              <a:buNone/>
            </a:pPr>
            <a:r>
              <a:rPr lang="en-US" sz="2400">
                <a:solidFill>
                  <a:srgbClr val="184F59"/>
                </a:solidFill>
                <a:latin typeface="Book Antiqua"/>
                <a:ea typeface="+mn-lt"/>
                <a:cs typeface="+mn-lt"/>
              </a:rPr>
              <a:t>The Technology Ambassadors Program (TAP) is dedicated to service learning and supports GGC's four pillars of scholarship, leadership, service, and creativity. </a:t>
            </a:r>
          </a:p>
          <a:p>
            <a:pPr marL="0" indent="0">
              <a:buNone/>
            </a:pPr>
            <a:r>
              <a:rPr lang="en-US" sz="2400">
                <a:solidFill>
                  <a:srgbClr val="184F59"/>
                </a:solidFill>
                <a:latin typeface="Book Antiqua"/>
                <a:ea typeface="+mn-lt"/>
                <a:cs typeface="+mn-lt"/>
              </a:rPr>
              <a:t>TAP has been recognized with awards for its efforts to address the underrepresentation of certain groups in computing and increase the number of students who continue with an IT major or minor.</a:t>
            </a:r>
            <a:endParaRPr lang="en-US" sz="2400">
              <a:solidFill>
                <a:srgbClr val="184F59"/>
              </a:solidFill>
              <a:latin typeface="Book Antiqua"/>
              <a:cs typeface="Calibri"/>
            </a:endParaRPr>
          </a:p>
          <a:p>
            <a:endParaRPr lang="en-US" sz="2400">
              <a:solidFill>
                <a:srgbClr val="184F59"/>
              </a:solidFill>
              <a:latin typeface="Book Antiqua"/>
              <a:cs typeface="Calibri"/>
            </a:endParaRPr>
          </a:p>
        </p:txBody>
      </p:sp>
    </p:spTree>
    <p:extLst>
      <p:ext uri="{BB962C8B-B14F-4D97-AF65-F5344CB8AC3E}">
        <p14:creationId xmlns:p14="http://schemas.microsoft.com/office/powerpoint/2010/main" val="356961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A3403D0-23AC-4B03-8081-0982C43DD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5B1F9C8-178C-42CE-AED4-A58839B79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EBFA3590-D02A-2D00-B4F0-A5CD45FAB0B8}"/>
              </a:ext>
            </a:extLst>
          </p:cNvPr>
          <p:cNvSpPr>
            <a:spLocks noGrp="1"/>
          </p:cNvSpPr>
          <p:nvPr>
            <p:ph type="title"/>
          </p:nvPr>
        </p:nvSpPr>
        <p:spPr>
          <a:xfrm>
            <a:off x="1403856" y="1063101"/>
            <a:ext cx="4432937" cy="1305990"/>
          </a:xfrm>
        </p:spPr>
        <p:txBody>
          <a:bodyPr anchor="t">
            <a:normAutofit/>
          </a:bodyPr>
          <a:lstStyle/>
          <a:p>
            <a:r>
              <a:rPr lang="en-US" sz="5000" b="1">
                <a:solidFill>
                  <a:srgbClr val="184F59"/>
                </a:solidFill>
                <a:latin typeface="Book Antiqua"/>
                <a:ea typeface="+mj-lt"/>
                <a:cs typeface="+mj-lt"/>
              </a:rPr>
              <a:t>Our Project</a:t>
            </a:r>
            <a:endParaRPr lang="en-US" sz="5000" b="1">
              <a:solidFill>
                <a:srgbClr val="184F59"/>
              </a:solidFill>
              <a:latin typeface="Book Antiqua"/>
              <a:cs typeface="Calibri Light"/>
            </a:endParaRPr>
          </a:p>
        </p:txBody>
      </p:sp>
      <p:sp>
        <p:nvSpPr>
          <p:cNvPr id="38" name="Rectangle 37">
            <a:extLst>
              <a:ext uri="{FF2B5EF4-FFF2-40B4-BE49-F238E27FC236}">
                <a16:creationId xmlns:a16="http://schemas.microsoft.com/office/drawing/2014/main" id="{B0CEF843-5EDB-4EFF-9FC3-B058D4CD2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BB48CE01-FB24-1D3C-DE49-A62574C310A0}"/>
              </a:ext>
            </a:extLst>
          </p:cNvPr>
          <p:cNvSpPr>
            <a:spLocks noGrp="1"/>
          </p:cNvSpPr>
          <p:nvPr>
            <p:ph idx="1"/>
          </p:nvPr>
        </p:nvSpPr>
        <p:spPr>
          <a:xfrm>
            <a:off x="523486" y="2675045"/>
            <a:ext cx="5705402" cy="3748689"/>
          </a:xfrm>
        </p:spPr>
        <p:txBody>
          <a:bodyPr vert="horz" lIns="91440" tIns="45720" rIns="91440" bIns="45720" rtlCol="0" anchor="t">
            <a:normAutofit fontScale="92500"/>
          </a:bodyPr>
          <a:lstStyle/>
          <a:p>
            <a:r>
              <a:rPr lang="en-US" sz="2400">
                <a:solidFill>
                  <a:srgbClr val="184F59"/>
                </a:solidFill>
                <a:latin typeface="Book Antiqua"/>
                <a:ea typeface="+mn-lt"/>
                <a:cs typeface="+mn-lt"/>
              </a:rPr>
              <a:t>Using coding to program a </a:t>
            </a:r>
            <a:r>
              <a:rPr lang="en-US" sz="2400" b="1">
                <a:solidFill>
                  <a:srgbClr val="184F59"/>
                </a:solidFill>
                <a:latin typeface="Book Antiqua"/>
                <a:ea typeface="+mn-lt"/>
                <a:cs typeface="+mn-lt"/>
              </a:rPr>
              <a:t>robot dancer</a:t>
            </a:r>
            <a:r>
              <a:rPr lang="en-US" sz="2400">
                <a:solidFill>
                  <a:srgbClr val="184F59"/>
                </a:solidFill>
                <a:latin typeface="Book Antiqua"/>
                <a:ea typeface="+mn-lt"/>
                <a:cs typeface="+mn-lt"/>
              </a:rPr>
              <a:t>.</a:t>
            </a:r>
            <a:endParaRPr lang="en-US"/>
          </a:p>
          <a:p>
            <a:r>
              <a:rPr lang="en-US" sz="2400">
                <a:solidFill>
                  <a:srgbClr val="184F59"/>
                </a:solidFill>
                <a:latin typeface="Book Antiqua"/>
                <a:ea typeface="+mn-lt"/>
                <a:cs typeface="+mn-lt"/>
              </a:rPr>
              <a:t>Using Sphero Robot to </a:t>
            </a:r>
            <a:r>
              <a:rPr lang="en-US" sz="2400" b="1">
                <a:solidFill>
                  <a:srgbClr val="184F59"/>
                </a:solidFill>
                <a:latin typeface="Book Antiqua"/>
                <a:ea typeface="+mn-lt"/>
                <a:cs typeface="+mn-lt"/>
              </a:rPr>
              <a:t>draw</a:t>
            </a:r>
            <a:r>
              <a:rPr lang="en-US" sz="2400">
                <a:solidFill>
                  <a:srgbClr val="184F59"/>
                </a:solidFill>
                <a:latin typeface="Book Antiqua"/>
                <a:ea typeface="+mn-lt"/>
                <a:cs typeface="+mn-lt"/>
              </a:rPr>
              <a:t> pictures or designs by controlling its movements manually. </a:t>
            </a:r>
            <a:endParaRPr lang="en-US" sz="2400">
              <a:solidFill>
                <a:srgbClr val="184F59"/>
              </a:solidFill>
              <a:latin typeface="Book Antiqua"/>
              <a:cs typeface="Calibri" panose="020F0502020204030204"/>
            </a:endParaRPr>
          </a:p>
          <a:p>
            <a:r>
              <a:rPr lang="en-US" sz="2400">
                <a:solidFill>
                  <a:srgbClr val="184F59"/>
                </a:solidFill>
                <a:latin typeface="Book Antiqua"/>
                <a:ea typeface="+mn-lt"/>
                <a:cs typeface="+mn-lt"/>
              </a:rPr>
              <a:t>Modifying a program that changed the </a:t>
            </a:r>
            <a:r>
              <a:rPr lang="en-US" sz="2400" b="1">
                <a:solidFill>
                  <a:srgbClr val="184F59"/>
                </a:solidFill>
                <a:latin typeface="Book Antiqua"/>
                <a:ea typeface="+mn-lt"/>
                <a:cs typeface="+mn-lt"/>
              </a:rPr>
              <a:t>robot's matrix color</a:t>
            </a:r>
            <a:r>
              <a:rPr lang="en-US" sz="2400">
                <a:solidFill>
                  <a:srgbClr val="184F59"/>
                </a:solidFill>
                <a:latin typeface="Book Antiqua"/>
                <a:ea typeface="+mn-lt"/>
                <a:cs typeface="+mn-lt"/>
              </a:rPr>
              <a:t> and </a:t>
            </a:r>
            <a:r>
              <a:rPr lang="en-US" sz="2400" b="1">
                <a:solidFill>
                  <a:srgbClr val="184F59"/>
                </a:solidFill>
                <a:latin typeface="Book Antiqua"/>
                <a:ea typeface="+mn-lt"/>
                <a:cs typeface="+mn-lt"/>
              </a:rPr>
              <a:t>displayed text</a:t>
            </a:r>
            <a:r>
              <a:rPr lang="en-US" sz="2400">
                <a:solidFill>
                  <a:srgbClr val="184F59"/>
                </a:solidFill>
                <a:latin typeface="Book Antiqua"/>
                <a:ea typeface="+mn-lt"/>
                <a:cs typeface="+mn-lt"/>
              </a:rPr>
              <a:t>. </a:t>
            </a:r>
          </a:p>
          <a:p>
            <a:r>
              <a:rPr lang="en-US" sz="2400">
                <a:solidFill>
                  <a:srgbClr val="184F59"/>
                </a:solidFill>
                <a:latin typeface="Book Antiqua"/>
                <a:ea typeface="+mn-lt"/>
                <a:cs typeface="+mn-lt"/>
              </a:rPr>
              <a:t>Assisting the Sphero robot in navigating through a </a:t>
            </a:r>
            <a:r>
              <a:rPr lang="en-US" sz="2400" b="1">
                <a:solidFill>
                  <a:srgbClr val="184F59"/>
                </a:solidFill>
                <a:latin typeface="Book Antiqua"/>
                <a:ea typeface="+mn-lt"/>
                <a:cs typeface="+mn-lt"/>
              </a:rPr>
              <a:t>maze</a:t>
            </a:r>
            <a:r>
              <a:rPr lang="en-US" sz="2400">
                <a:solidFill>
                  <a:srgbClr val="184F59"/>
                </a:solidFill>
                <a:latin typeface="Book Antiqua"/>
                <a:ea typeface="+mn-lt"/>
                <a:cs typeface="+mn-lt"/>
              </a:rPr>
              <a:t> to reach the endpoint.</a:t>
            </a:r>
            <a:endParaRPr lang="en-US" sz="2400">
              <a:solidFill>
                <a:srgbClr val="184F59"/>
              </a:solidFill>
              <a:latin typeface="Book Antiqua"/>
              <a:cs typeface="Calibri"/>
            </a:endParaRPr>
          </a:p>
          <a:p>
            <a:pPr marL="0" indent="0">
              <a:buNone/>
            </a:pPr>
            <a:br>
              <a:rPr lang="en-US" sz="1700"/>
            </a:br>
            <a:endParaRPr lang="en-US" sz="2400">
              <a:solidFill>
                <a:srgbClr val="184F59"/>
              </a:solidFill>
              <a:latin typeface="Book Antiqua"/>
              <a:cs typeface="Calibri"/>
            </a:endParaRPr>
          </a:p>
        </p:txBody>
      </p:sp>
      <p:pic>
        <p:nvPicPr>
          <p:cNvPr id="16" name="Picture 4">
            <a:extLst>
              <a:ext uri="{FF2B5EF4-FFF2-40B4-BE49-F238E27FC236}">
                <a16:creationId xmlns:a16="http://schemas.microsoft.com/office/drawing/2014/main" id="{BCE0801B-8F93-114A-7B0A-D17680A671E7}"/>
              </a:ext>
            </a:extLst>
          </p:cNvPr>
          <p:cNvPicPr>
            <a:picLocks noChangeAspect="1"/>
          </p:cNvPicPr>
          <p:nvPr/>
        </p:nvPicPr>
        <p:blipFill rotWithShape="1">
          <a:blip r:embed="rId2"/>
          <a:srcRect l="16949" r="16852" b="-2"/>
          <a:stretch/>
        </p:blipFill>
        <p:spPr>
          <a:xfrm>
            <a:off x="6421791" y="685014"/>
            <a:ext cx="5318928" cy="5575963"/>
          </a:xfrm>
          <a:prstGeom prst="rect">
            <a:avLst/>
          </a:prstGeom>
        </p:spPr>
      </p:pic>
      <p:sp>
        <p:nvSpPr>
          <p:cNvPr id="40" name="Rectangle 39">
            <a:extLst>
              <a:ext uri="{FF2B5EF4-FFF2-40B4-BE49-F238E27FC236}">
                <a16:creationId xmlns:a16="http://schemas.microsoft.com/office/drawing/2014/main" id="{DC0FE031-FEED-4A22-95A5-5747EEB9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647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text, person, room, group&#10;&#10;Description automatically generated">
            <a:extLst>
              <a:ext uri="{FF2B5EF4-FFF2-40B4-BE49-F238E27FC236}">
                <a16:creationId xmlns:a16="http://schemas.microsoft.com/office/drawing/2014/main" id="{083F7AD6-710D-103F-300D-C8107790B5EB}"/>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139579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text, person, different, various&#10;&#10;Description automatically generated">
            <a:extLst>
              <a:ext uri="{FF2B5EF4-FFF2-40B4-BE49-F238E27FC236}">
                <a16:creationId xmlns:a16="http://schemas.microsoft.com/office/drawing/2014/main" id="{F0BD547D-5BE2-0969-04AB-21DB7D66F5DC}"/>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384975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group of people in a room&#10;&#10;Description automatically generated">
            <a:extLst>
              <a:ext uri="{FF2B5EF4-FFF2-40B4-BE49-F238E27FC236}">
                <a16:creationId xmlns:a16="http://schemas.microsoft.com/office/drawing/2014/main" id="{A62D3284-04A1-636C-26A3-3F25B16EA8B9}"/>
              </a:ext>
            </a:extLst>
          </p:cNvPr>
          <p:cNvPicPr>
            <a:picLocks noGrp="1" noChangeAspect="1"/>
          </p:cNvPicPr>
          <p:nvPr>
            <p:ph idx="1"/>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842761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2FB9A67-085A-1431-DF98-2D35B91FE367}"/>
              </a:ext>
            </a:extLst>
          </p:cNvPr>
          <p:cNvPicPr>
            <a:picLocks noChangeAspect="1"/>
          </p:cNvPicPr>
          <p:nvPr/>
        </p:nvPicPr>
        <p:blipFill rotWithShape="1">
          <a:blip r:embed="rId2"/>
          <a:srcRect r="497"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1" name="Freeform: Shape 34">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B48CE01-FB24-1D3C-DE49-A62574C310A0}"/>
              </a:ext>
            </a:extLst>
          </p:cNvPr>
          <p:cNvSpPr>
            <a:spLocks noGrp="1"/>
          </p:cNvSpPr>
          <p:nvPr>
            <p:ph idx="1"/>
          </p:nvPr>
        </p:nvSpPr>
        <p:spPr>
          <a:xfrm>
            <a:off x="378492" y="1504773"/>
            <a:ext cx="3438906" cy="4598092"/>
          </a:xfrm>
        </p:spPr>
        <p:txBody>
          <a:bodyPr vert="horz" lIns="91440" tIns="45720" rIns="91440" bIns="45720" rtlCol="0" anchor="t">
            <a:normAutofit/>
          </a:bodyPr>
          <a:lstStyle/>
          <a:p>
            <a:pPr marL="0" indent="0">
              <a:buNone/>
            </a:pPr>
            <a:r>
              <a:rPr lang="en-US" sz="2400">
                <a:solidFill>
                  <a:srgbClr val="184F59"/>
                </a:solidFill>
                <a:latin typeface="Book Antiqua"/>
                <a:ea typeface="+mn-lt"/>
                <a:cs typeface="+mn-lt"/>
              </a:rPr>
              <a:t>To encourage you to start exploring the Sphero Edu app, programming your robot, we will discuss </a:t>
            </a:r>
            <a:r>
              <a:rPr lang="en-US" sz="2400" b="1">
                <a:solidFill>
                  <a:srgbClr val="184F59"/>
                </a:solidFill>
                <a:latin typeface="Book Antiqua"/>
                <a:ea typeface="+mn-lt"/>
                <a:cs typeface="+mn-lt"/>
              </a:rPr>
              <a:t>the concept of functions</a:t>
            </a:r>
            <a:r>
              <a:rPr lang="en-US" sz="2400">
                <a:solidFill>
                  <a:srgbClr val="184F59"/>
                </a:solidFill>
                <a:latin typeface="Book Antiqua"/>
                <a:ea typeface="+mn-lt"/>
                <a:cs typeface="+mn-lt"/>
              </a:rPr>
              <a:t>, </a:t>
            </a:r>
            <a:r>
              <a:rPr lang="en-US" sz="2400" b="1">
                <a:solidFill>
                  <a:srgbClr val="184F59"/>
                </a:solidFill>
                <a:latin typeface="Book Antiqua"/>
                <a:ea typeface="+mn-lt"/>
                <a:cs typeface="+mn-lt"/>
              </a:rPr>
              <a:t>how to use</a:t>
            </a:r>
            <a:r>
              <a:rPr lang="en-US" sz="2400">
                <a:solidFill>
                  <a:srgbClr val="184F59"/>
                </a:solidFill>
                <a:latin typeface="Book Antiqua"/>
                <a:ea typeface="+mn-lt"/>
                <a:cs typeface="+mn-lt"/>
              </a:rPr>
              <a:t> them effectively, and </a:t>
            </a:r>
            <a:r>
              <a:rPr lang="en-US" sz="2400" b="1">
                <a:solidFill>
                  <a:srgbClr val="184F59"/>
                </a:solidFill>
                <a:latin typeface="Book Antiqua"/>
                <a:ea typeface="+mn-lt"/>
                <a:cs typeface="+mn-lt"/>
              </a:rPr>
              <a:t>how to create programs using functions in the Sphero Edu app</a:t>
            </a:r>
            <a:r>
              <a:rPr lang="en-US" sz="2400">
                <a:solidFill>
                  <a:srgbClr val="184F59"/>
                </a:solidFill>
                <a:latin typeface="Book Antiqua"/>
                <a:ea typeface="+mn-lt"/>
                <a:cs typeface="+mn-lt"/>
              </a:rPr>
              <a:t>.</a:t>
            </a:r>
            <a:endParaRPr lang="en-US" sz="2400">
              <a:solidFill>
                <a:srgbClr val="184F59"/>
              </a:solidFill>
              <a:latin typeface="Book Antiqua"/>
            </a:endParaRPr>
          </a:p>
        </p:txBody>
      </p:sp>
    </p:spTree>
    <p:extLst>
      <p:ext uri="{BB962C8B-B14F-4D97-AF65-F5344CB8AC3E}">
        <p14:creationId xmlns:p14="http://schemas.microsoft.com/office/powerpoint/2010/main" val="1043670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DF05ACD0-FF4A-4F8F-B5C5-6A4EBD0D1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C9AFA28-B5ED-4346-9AF7-68A157F16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3B8AC4A6-2385-56DF-AB94-65C07B918CCF}"/>
              </a:ext>
            </a:extLst>
          </p:cNvPr>
          <p:cNvSpPr>
            <a:spLocks noGrp="1"/>
          </p:cNvSpPr>
          <p:nvPr>
            <p:ph type="title"/>
          </p:nvPr>
        </p:nvSpPr>
        <p:spPr>
          <a:xfrm>
            <a:off x="1376433" y="2157360"/>
            <a:ext cx="5005252" cy="2324035"/>
          </a:xfrm>
        </p:spPr>
        <p:txBody>
          <a:bodyPr vert="horz" lIns="91440" tIns="45720" rIns="91440" bIns="45720" rtlCol="0" anchor="b">
            <a:normAutofit/>
          </a:bodyPr>
          <a:lstStyle/>
          <a:p>
            <a:pPr algn="ctr"/>
            <a:r>
              <a:rPr lang="en-US" sz="3200" b="1" kern="1200" dirty="0">
                <a:solidFill>
                  <a:srgbClr val="184F59"/>
                </a:solidFill>
                <a:latin typeface="Book Antiqua"/>
              </a:rPr>
              <a:t>Before we start...</a:t>
            </a:r>
            <a:br>
              <a:rPr lang="en-US" sz="3200" b="1" kern="1200" dirty="0">
                <a:solidFill>
                  <a:srgbClr val="184F59"/>
                </a:solidFill>
                <a:latin typeface="Book Antiqua"/>
              </a:rPr>
            </a:br>
            <a:r>
              <a:rPr lang="en-US" sz="3200" kern="1200" dirty="0">
                <a:solidFill>
                  <a:srgbClr val="184F59"/>
                </a:solidFill>
                <a:latin typeface="Book Antiqua"/>
              </a:rPr>
              <a:t>Please take the pre-survey</a:t>
            </a:r>
            <a:br>
              <a:rPr lang="en-US" sz="3200" kern="1200" dirty="0">
                <a:solidFill>
                  <a:srgbClr val="184F59"/>
                </a:solidFill>
                <a:latin typeface="Book Antiqua"/>
              </a:rPr>
            </a:br>
            <a:endParaRPr lang="en-US" sz="3200" kern="1200" dirty="0">
              <a:solidFill>
                <a:srgbClr val="184F59"/>
              </a:solidFill>
              <a:latin typeface="Book Antiqua"/>
            </a:endParaRPr>
          </a:p>
        </p:txBody>
      </p:sp>
      <p:pic>
        <p:nvPicPr>
          <p:cNvPr id="4" name="Picture 4" descr="Qr code&#10;&#10;Description automatically generated">
            <a:extLst>
              <a:ext uri="{FF2B5EF4-FFF2-40B4-BE49-F238E27FC236}">
                <a16:creationId xmlns:a16="http://schemas.microsoft.com/office/drawing/2014/main" id="{D1B4DEFC-8477-36C4-4885-4054E376CF81}"/>
              </a:ext>
            </a:extLst>
          </p:cNvPr>
          <p:cNvPicPr>
            <a:picLocks noChangeAspect="1"/>
          </p:cNvPicPr>
          <p:nvPr/>
        </p:nvPicPr>
        <p:blipFill>
          <a:blip r:embed="rId2"/>
          <a:stretch>
            <a:fillRect/>
          </a:stretch>
        </p:blipFill>
        <p:spPr>
          <a:xfrm>
            <a:off x="6810935" y="1419785"/>
            <a:ext cx="4018430" cy="4018430"/>
          </a:xfrm>
          <a:prstGeom prst="rect">
            <a:avLst/>
          </a:prstGeom>
        </p:spPr>
      </p:pic>
      <p:sp>
        <p:nvSpPr>
          <p:cNvPr id="3" name="TextBox 2">
            <a:extLst>
              <a:ext uri="{FF2B5EF4-FFF2-40B4-BE49-F238E27FC236}">
                <a16:creationId xmlns:a16="http://schemas.microsoft.com/office/drawing/2014/main" id="{162EEFA1-634B-8152-4646-70F275952B76}"/>
              </a:ext>
            </a:extLst>
          </p:cNvPr>
          <p:cNvSpPr txBox="1"/>
          <p:nvPr/>
        </p:nvSpPr>
        <p:spPr>
          <a:xfrm>
            <a:off x="8266814" y="818707"/>
            <a:ext cx="3131288" cy="53109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endParaRPr lang="en-US" sz="2000" u="sng" dirty="0">
              <a:solidFill>
                <a:srgbClr val="595959"/>
              </a:solidFill>
              <a:cs typeface="Calibri"/>
            </a:endParaRPr>
          </a:p>
        </p:txBody>
      </p:sp>
    </p:spTree>
    <p:extLst>
      <p:ext uri="{BB962C8B-B14F-4D97-AF65-F5344CB8AC3E}">
        <p14:creationId xmlns:p14="http://schemas.microsoft.com/office/powerpoint/2010/main" val="281290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D51F78F90F4B4BB9825573AB8FBB20" ma:contentTypeVersion="11" ma:contentTypeDescription="Create a new document." ma:contentTypeScope="" ma:versionID="b75874b460fd9ba4bdf2c07545c4b567">
  <xsd:schema xmlns:xsd="http://www.w3.org/2001/XMLSchema" xmlns:xs="http://www.w3.org/2001/XMLSchema" xmlns:p="http://schemas.microsoft.com/office/2006/metadata/properties" xmlns:ns3="2c4ca4bd-ff86-437a-b3ee-1bbf2bc0d706" xmlns:ns4="936f838a-b831-4edf-b774-22bc3afea203" targetNamespace="http://schemas.microsoft.com/office/2006/metadata/properties" ma:root="true" ma:fieldsID="fe95803bf896c75eee424f326bf34108" ns3:_="" ns4:_="">
    <xsd:import namespace="2c4ca4bd-ff86-437a-b3ee-1bbf2bc0d706"/>
    <xsd:import namespace="936f838a-b831-4edf-b774-22bc3afea20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4ca4bd-ff86-437a-b3ee-1bbf2bc0d7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36f838a-b831-4edf-b774-22bc3afea20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2c4ca4bd-ff86-437a-b3ee-1bbf2bc0d70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E89614-58D8-45F3-AF3A-1CB7CE6E7777}">
  <ds:schemaRefs>
    <ds:schemaRef ds:uri="2c4ca4bd-ff86-437a-b3ee-1bbf2bc0d706"/>
    <ds:schemaRef ds:uri="936f838a-b831-4edf-b774-22bc3afea2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9F0B5D-35D9-4DA4-AC6A-B39603800009}">
  <ds:schemaRefs>
    <ds:schemaRef ds:uri="http://schemas.microsoft.com/office/infopath/2007/PartnerControls"/>
    <ds:schemaRef ds:uri="936f838a-b831-4edf-b774-22bc3afea203"/>
    <ds:schemaRef ds:uri="http://purl.org/dc/elements/1.1/"/>
    <ds:schemaRef ds:uri="2c4ca4bd-ff86-437a-b3ee-1bbf2bc0d706"/>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84DA4700-1DAA-4824-95C4-DA9713703F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TotalTime>
  <Words>442</Words>
  <Application>Microsoft Macintosh PowerPoint</Application>
  <PresentationFormat>Widescreen</PresentationFormat>
  <Paragraphs>41</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Book Antiqua</vt:lpstr>
      <vt:lpstr>Calibri</vt:lpstr>
      <vt:lpstr>Calibri Light</vt:lpstr>
      <vt:lpstr>Helvetica Neue Medium</vt:lpstr>
      <vt:lpstr>Office Theme</vt:lpstr>
      <vt:lpstr>From Coding to Creativity:  Using Sphero Robots to inspire STEM Learning</vt:lpstr>
      <vt:lpstr>Meet Our Team</vt:lpstr>
      <vt:lpstr>Technology Ambassadors Program (TAP)</vt:lpstr>
      <vt:lpstr>Our Project</vt:lpstr>
      <vt:lpstr>PowerPoint Presentation</vt:lpstr>
      <vt:lpstr>PowerPoint Presentation</vt:lpstr>
      <vt:lpstr>PowerPoint Presentation</vt:lpstr>
      <vt:lpstr>PowerPoint Presentation</vt:lpstr>
      <vt:lpstr>Before we start... Please take the pre-survey </vt:lpstr>
      <vt:lpstr>What are Functions?</vt:lpstr>
      <vt:lpstr>Sphero Edu App's Function Blocks</vt:lpstr>
      <vt:lpstr>Creating a Program with Functions</vt:lpstr>
      <vt:lpstr>Download The App</vt:lpstr>
      <vt:lpstr>PowerPoint Presentation</vt:lpstr>
      <vt:lpstr>Creating an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Coding to Creativity:  Using Sphero Robots to inspire STEM Learning</dc:title>
  <dc:creator>thuyvy.pham</dc:creator>
  <cp:lastModifiedBy>Dylan Long</cp:lastModifiedBy>
  <cp:revision>31</cp:revision>
  <dcterms:created xsi:type="dcterms:W3CDTF">2023-03-29T16:54:59Z</dcterms:created>
  <dcterms:modified xsi:type="dcterms:W3CDTF">2023-05-08T17:39:08Z</dcterms:modified>
</cp:coreProperties>
</file>